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308" r:id="rId4"/>
    <p:sldId id="259" r:id="rId5"/>
    <p:sldId id="316" r:id="rId6"/>
    <p:sldId id="264" r:id="rId7"/>
    <p:sldId id="269" r:id="rId8"/>
    <p:sldId id="266" r:id="rId9"/>
    <p:sldId id="303" r:id="rId10"/>
    <p:sldId id="309" r:id="rId11"/>
    <p:sldId id="257" r:id="rId12"/>
    <p:sldId id="310" r:id="rId13"/>
    <p:sldId id="306" r:id="rId14"/>
    <p:sldId id="317" r:id="rId15"/>
    <p:sldId id="312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18" r:id="rId28"/>
    <p:sldId id="271" r:id="rId29"/>
    <p:sldId id="319" r:id="rId30"/>
    <p:sldId id="277" r:id="rId31"/>
    <p:sldId id="281" r:id="rId32"/>
    <p:sldId id="282" r:id="rId33"/>
    <p:sldId id="278" r:id="rId34"/>
    <p:sldId id="284" r:id="rId35"/>
    <p:sldId id="287" r:id="rId36"/>
    <p:sldId id="288" r:id="rId37"/>
    <p:sldId id="272" r:id="rId38"/>
    <p:sldId id="273" r:id="rId39"/>
    <p:sldId id="274" r:id="rId40"/>
    <p:sldId id="275" r:id="rId41"/>
    <p:sldId id="276" r:id="rId42"/>
    <p:sldId id="289" r:id="rId43"/>
    <p:sldId id="290" r:id="rId44"/>
    <p:sldId id="279" r:id="rId45"/>
    <p:sldId id="280" r:id="rId46"/>
    <p:sldId id="291" r:id="rId47"/>
    <p:sldId id="313" r:id="rId48"/>
    <p:sldId id="314" r:id="rId49"/>
    <p:sldId id="304" r:id="rId50"/>
    <p:sldId id="305" r:id="rId51"/>
    <p:sldId id="307" r:id="rId52"/>
    <p:sldId id="315" r:id="rId53"/>
    <p:sldId id="262" r:id="rId54"/>
  </p:sldIdLst>
  <p:sldSz cx="18288000" cy="10287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29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727032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92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933450" y="885825"/>
          <a:ext cx="22650450" cy="18326100"/>
          <a:chOff x="933450" y="885825"/>
          <a:chExt cx="22650450" cy="18326100"/>
        </a:xfrm>
      </p:grpSpPr>
      <p:pic>
        <p:nvPicPr>
          <p:cNvPr id="11" name="rect615053283546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885825"/>
            <a:ext cx="3086100" cy="695325"/>
          </a:xfrm>
          <a:prstGeom prst="rect">
            <a:avLst/>
          </a:prstGeom>
          <a:noFill/>
        </p:spPr>
      </p:pic>
      <p:pic>
        <p:nvPicPr>
          <p:cNvPr id="2" name="rect716418141148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0" y="4857750"/>
            <a:ext cx="13468350" cy="13468350"/>
          </a:xfrm>
          <a:prstGeom prst="rect">
            <a:avLst/>
          </a:prstGeom>
          <a:noFill/>
        </p:spPr>
      </p:pic>
      <p:pic>
        <p:nvPicPr>
          <p:cNvPr id="3" name="rect128543156793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300" y="3600450"/>
            <a:ext cx="3048000" cy="4581525"/>
          </a:xfrm>
          <a:prstGeom prst="rect">
            <a:avLst/>
          </a:prstGeom>
          <a:noFill/>
        </p:spPr>
      </p:pic>
      <p:pic>
        <p:nvPicPr>
          <p:cNvPr id="4" name="rect67458960199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1175" y="2924175"/>
            <a:ext cx="3048000" cy="4581525"/>
          </a:xfrm>
          <a:prstGeom prst="rect">
            <a:avLst/>
          </a:prstGeom>
          <a:noFill/>
        </p:spPr>
      </p:pic>
      <p:pic>
        <p:nvPicPr>
          <p:cNvPr id="5" name="rect396386327746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4857750"/>
            <a:ext cx="857250" cy="1285875"/>
          </a:xfrm>
          <a:prstGeom prst="rect">
            <a:avLst/>
          </a:prstGeom>
          <a:noFill/>
        </p:spPr>
      </p:pic>
      <p:pic>
        <p:nvPicPr>
          <p:cNvPr id="6" name="rect714559468466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525" y="4391025"/>
            <a:ext cx="857250" cy="1285875"/>
          </a:xfrm>
          <a:prstGeom prst="rect">
            <a:avLst/>
          </a:prstGeom>
          <a:noFill/>
        </p:spPr>
      </p:pic>
      <p:pic>
        <p:nvPicPr>
          <p:cNvPr id="7" name="text983090090463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" y="1752600"/>
            <a:ext cx="10534650" cy="1228725"/>
          </a:xfrm>
          <a:prstGeom prst="rect">
            <a:avLst/>
          </a:prstGeom>
          <a:noFill/>
        </p:spPr>
      </p:pic>
      <p:pic>
        <p:nvPicPr>
          <p:cNvPr id="8" name="text118784185953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" y="3095625"/>
            <a:ext cx="9972675" cy="609600"/>
          </a:xfrm>
          <a:prstGeom prst="rect">
            <a:avLst/>
          </a:prstGeom>
          <a:noFill/>
        </p:spPr>
      </p:pic>
      <p:pic>
        <p:nvPicPr>
          <p:cNvPr id="9" name="text754520530065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450" y="952500"/>
            <a:ext cx="2971800" cy="628650"/>
          </a:xfrm>
          <a:prstGeom prst="rect">
            <a:avLst/>
          </a:prstGeom>
          <a:noFill/>
        </p:spPr>
      </p:pic>
      <p:pic>
        <p:nvPicPr>
          <p:cNvPr id="10" name="text313090398974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1475" y="952500"/>
            <a:ext cx="3248025" cy="628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4848225" y="542925"/>
          <a:ext cx="19030950" cy="17449800"/>
          <a:chOff x="-4848225" y="542925"/>
          <a:chExt cx="19030950" cy="17449800"/>
        </a:xfrm>
      </p:grpSpPr>
      <p:pic>
        <p:nvPicPr>
          <p:cNvPr id="14" name="rect86779548337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425" y="542925"/>
            <a:ext cx="19764375" cy="1447800"/>
          </a:xfrm>
          <a:prstGeom prst="rect">
            <a:avLst/>
          </a:prstGeom>
          <a:noFill/>
        </p:spPr>
      </p:pic>
      <p:pic>
        <p:nvPicPr>
          <p:cNvPr id="2" name="rect221018236918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8225" y="3981450"/>
            <a:ext cx="13468350" cy="13468350"/>
          </a:xfrm>
          <a:prstGeom prst="rect">
            <a:avLst/>
          </a:prstGeom>
          <a:noFill/>
        </p:spPr>
      </p:pic>
      <p:pic>
        <p:nvPicPr>
          <p:cNvPr id="3" name="rect76716322006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50" y="3086100"/>
            <a:ext cx="2609850" cy="3924300"/>
          </a:xfrm>
          <a:prstGeom prst="rect">
            <a:avLst/>
          </a:prstGeom>
          <a:noFill/>
        </p:spPr>
      </p:pic>
      <p:pic>
        <p:nvPicPr>
          <p:cNvPr id="4" name="rect92140322839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314825"/>
            <a:ext cx="733425" cy="1104900"/>
          </a:xfrm>
          <a:prstGeom prst="rect">
            <a:avLst/>
          </a:prstGeom>
          <a:noFill/>
        </p:spPr>
      </p:pic>
      <p:pic>
        <p:nvPicPr>
          <p:cNvPr id="5" name="rect679107130672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2705100"/>
            <a:ext cx="2609850" cy="3924300"/>
          </a:xfrm>
          <a:prstGeom prst="rect">
            <a:avLst/>
          </a:prstGeom>
          <a:noFill/>
        </p:spPr>
      </p:pic>
      <p:pic>
        <p:nvPicPr>
          <p:cNvPr id="6" name="rect753029647745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962400"/>
            <a:ext cx="733425" cy="11049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A2C00-6651-413A-93FB-AC5BA5B3F6BB}"/>
              </a:ext>
            </a:extLst>
          </p:cNvPr>
          <p:cNvSpPr txBox="1"/>
          <p:nvPr/>
        </p:nvSpPr>
        <p:spPr>
          <a:xfrm>
            <a:off x="1641016" y="815893"/>
            <a:ext cx="660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2. </a:t>
            </a:r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팀 소개 및 역할</a:t>
            </a:r>
          </a:p>
        </p:txBody>
      </p:sp>
    </p:spTree>
    <p:extLst>
      <p:ext uri="{BB962C8B-B14F-4D97-AF65-F5344CB8AC3E}">
        <p14:creationId xmlns:p14="http://schemas.microsoft.com/office/powerpoint/2010/main" val="1150347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76325" y="-371475"/>
          <a:ext cx="18221325" cy="10715625"/>
          <a:chOff x="1076325" y="-371475"/>
          <a:chExt cx="18221325" cy="10715625"/>
        </a:xfrm>
      </p:grpSpPr>
      <p:pic>
        <p:nvPicPr>
          <p:cNvPr id="2" name="rect218354302247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076575"/>
            <a:ext cx="3590925" cy="3038475"/>
          </a:xfrm>
          <a:prstGeom prst="rect">
            <a:avLst/>
          </a:prstGeom>
          <a:noFill/>
        </p:spPr>
      </p:pic>
      <p:pic>
        <p:nvPicPr>
          <p:cNvPr id="3" name="rect618061705703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543175"/>
            <a:ext cx="1095375" cy="1647825"/>
          </a:xfrm>
          <a:prstGeom prst="rect">
            <a:avLst/>
          </a:prstGeom>
          <a:noFill/>
        </p:spPr>
      </p:pic>
      <p:pic>
        <p:nvPicPr>
          <p:cNvPr id="4" name="rect330279059662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3076575"/>
            <a:ext cx="304800" cy="457200"/>
          </a:xfrm>
          <a:prstGeom prst="rect">
            <a:avLst/>
          </a:prstGeom>
          <a:noFill/>
        </p:spPr>
      </p:pic>
      <p:pic>
        <p:nvPicPr>
          <p:cNvPr id="5" name="rect646824977689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543175"/>
            <a:ext cx="1095375" cy="1647825"/>
          </a:xfrm>
          <a:prstGeom prst="rect">
            <a:avLst/>
          </a:prstGeom>
          <a:noFill/>
        </p:spPr>
      </p:pic>
      <p:pic>
        <p:nvPicPr>
          <p:cNvPr id="6" name="rect522421705008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076575"/>
            <a:ext cx="304800" cy="457200"/>
          </a:xfrm>
          <a:prstGeom prst="rect">
            <a:avLst/>
          </a:prstGeom>
          <a:noFill/>
        </p:spPr>
      </p:pic>
      <p:pic>
        <p:nvPicPr>
          <p:cNvPr id="7" name="rect521071748092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2000250"/>
            <a:ext cx="2352675" cy="2085975"/>
          </a:xfrm>
          <a:prstGeom prst="rect">
            <a:avLst/>
          </a:prstGeom>
          <a:noFill/>
        </p:spPr>
      </p:pic>
      <p:pic>
        <p:nvPicPr>
          <p:cNvPr id="11" name="drawline272198179043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0" y="-371475"/>
            <a:ext cx="47625" cy="11087100"/>
          </a:xfrm>
          <a:prstGeom prst="rect">
            <a:avLst/>
          </a:prstGeom>
          <a:noFill/>
        </p:spPr>
      </p:pic>
      <p:pic>
        <p:nvPicPr>
          <p:cNvPr id="15" name="text37133076441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00" y="2600325"/>
            <a:ext cx="2381250" cy="885825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A88E4A-9772-4BB9-9BE5-5D940B8E4D7B}"/>
              </a:ext>
            </a:extLst>
          </p:cNvPr>
          <p:cNvSpPr txBox="1"/>
          <p:nvPr/>
        </p:nvSpPr>
        <p:spPr>
          <a:xfrm>
            <a:off x="1741587" y="6887997"/>
            <a:ext cx="51845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K-DREAM</a:t>
            </a:r>
          </a:p>
          <a:p>
            <a:endParaRPr lang="ko-KR" altLang="en-US" dirty="0"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15E711-615D-4DD1-8DAE-B14D59D5BF94}"/>
              </a:ext>
            </a:extLst>
          </p:cNvPr>
          <p:cNvGrpSpPr/>
          <p:nvPr/>
        </p:nvGrpSpPr>
        <p:grpSpPr>
          <a:xfrm>
            <a:off x="8968383" y="2295545"/>
            <a:ext cx="2628900" cy="638175"/>
            <a:chOff x="8934450" y="3076575"/>
            <a:chExt cx="2628900" cy="638175"/>
          </a:xfrm>
        </p:grpSpPr>
        <p:pic>
          <p:nvPicPr>
            <p:cNvPr id="19" name="rect795476889003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34450" y="3076575"/>
              <a:ext cx="2628900" cy="638175"/>
            </a:xfrm>
            <a:prstGeom prst="rect">
              <a:avLst/>
            </a:prstGeom>
            <a:noFill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7A3D04-F1EB-4827-87F9-630050AF3729}"/>
                </a:ext>
              </a:extLst>
            </p:cNvPr>
            <p:cNvSpPr txBox="1"/>
            <p:nvPr/>
          </p:nvSpPr>
          <p:spPr>
            <a:xfrm>
              <a:off x="9067800" y="3180120"/>
              <a:ext cx="236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팀장 </a:t>
              </a:r>
              <a:r>
                <a:rPr lang="en-US" altLang="ko-KR" sz="28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- </a:t>
              </a:r>
              <a:r>
                <a:rPr lang="ko-KR" altLang="en-US" sz="2800" dirty="0" err="1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변장철</a:t>
              </a:r>
              <a:endParaRPr lang="ko-KR" altLang="en-US" sz="28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pic>
        <p:nvPicPr>
          <p:cNvPr id="23" name="rect79547688900352">
            <a:extLst>
              <a:ext uri="{FF2B5EF4-FFF2-40B4-BE49-F238E27FC236}">
                <a16:creationId xmlns:a16="http://schemas.microsoft.com/office/drawing/2014/main" id="{98672CAB-013A-413E-A453-5B95AFFC11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54733" y="2295872"/>
            <a:ext cx="2628900" cy="638175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804F60F-BAC8-44F1-A046-C8FB5970EF18}"/>
              </a:ext>
            </a:extLst>
          </p:cNvPr>
          <p:cNvSpPr txBox="1"/>
          <p:nvPr/>
        </p:nvSpPr>
        <p:spPr>
          <a:xfrm>
            <a:off x="14188083" y="239909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팀원 </a:t>
            </a:r>
            <a:r>
              <a:rPr lang="en-US" altLang="ko-KR" sz="28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임재욱</a:t>
            </a:r>
          </a:p>
        </p:txBody>
      </p:sp>
      <p:pic>
        <p:nvPicPr>
          <p:cNvPr id="25" name="rect79547688900352">
            <a:extLst>
              <a:ext uri="{FF2B5EF4-FFF2-40B4-BE49-F238E27FC236}">
                <a16:creationId xmlns:a16="http://schemas.microsoft.com/office/drawing/2014/main" id="{CB157DFE-144B-4EED-BA5D-97599A685C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8383" y="6262373"/>
            <a:ext cx="2628900" cy="638175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C22C68-D8E6-47E9-B429-0991B67FC3C5}"/>
              </a:ext>
            </a:extLst>
          </p:cNvPr>
          <p:cNvSpPr txBox="1"/>
          <p:nvPr/>
        </p:nvSpPr>
        <p:spPr>
          <a:xfrm>
            <a:off x="9101733" y="6368373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팀원 </a:t>
            </a:r>
            <a:r>
              <a:rPr lang="en-US" altLang="ko-KR" sz="28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2800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박현지</a:t>
            </a:r>
            <a:endParaRPr lang="ko-KR" altLang="en-US" sz="2800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AE052A-8910-4762-B8EC-70B8920F1FD4}"/>
              </a:ext>
            </a:extLst>
          </p:cNvPr>
          <p:cNvSpPr txBox="1"/>
          <p:nvPr/>
        </p:nvSpPr>
        <p:spPr>
          <a:xfrm>
            <a:off x="8968383" y="3076575"/>
            <a:ext cx="3665934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Open API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호출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여행지 리스트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여행지 상세페이지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행사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공연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여행지 즐겨찾기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검색  기능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85B98-4CB1-4412-93D8-ED9ADCDD4AA4}"/>
              </a:ext>
            </a:extLst>
          </p:cNvPr>
          <p:cNvSpPr txBox="1"/>
          <p:nvPr/>
        </p:nvSpPr>
        <p:spPr>
          <a:xfrm>
            <a:off x="14054733" y="3076575"/>
            <a:ext cx="2628900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 일기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게시판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댓글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마이페이지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6DFD0D-CD25-4B43-B9A9-9D6BD85F894E}"/>
              </a:ext>
            </a:extLst>
          </p:cNvPr>
          <p:cNvSpPr txBox="1"/>
          <p:nvPr/>
        </p:nvSpPr>
        <p:spPr>
          <a:xfrm>
            <a:off x="8932962" y="7081991"/>
            <a:ext cx="3305894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AWS 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서버 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회원가입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및 로그인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소셜 로그인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아이디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비밀번호 찾기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회원 정보 수정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회원 탈퇴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89015-77BB-413D-9D7E-351D3E390FD5}"/>
              </a:ext>
            </a:extLst>
          </p:cNvPr>
          <p:cNvSpPr txBox="1"/>
          <p:nvPr/>
        </p:nvSpPr>
        <p:spPr>
          <a:xfrm>
            <a:off x="10767417" y="1064012"/>
            <a:ext cx="4786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팀 소개 및 역할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4848225" y="542925"/>
          <a:ext cx="19030950" cy="17449800"/>
          <a:chOff x="-4848225" y="542925"/>
          <a:chExt cx="19030950" cy="17449800"/>
        </a:xfrm>
      </p:grpSpPr>
      <p:pic>
        <p:nvPicPr>
          <p:cNvPr id="14" name="rect86779548337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425" y="542925"/>
            <a:ext cx="19764375" cy="1447800"/>
          </a:xfrm>
          <a:prstGeom prst="rect">
            <a:avLst/>
          </a:prstGeom>
          <a:noFill/>
        </p:spPr>
      </p:pic>
      <p:pic>
        <p:nvPicPr>
          <p:cNvPr id="2" name="rect221018236918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8225" y="3981450"/>
            <a:ext cx="13468350" cy="13468350"/>
          </a:xfrm>
          <a:prstGeom prst="rect">
            <a:avLst/>
          </a:prstGeom>
          <a:noFill/>
        </p:spPr>
      </p:pic>
      <p:pic>
        <p:nvPicPr>
          <p:cNvPr id="3" name="rect76716322006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50" y="3086100"/>
            <a:ext cx="2609850" cy="3924300"/>
          </a:xfrm>
          <a:prstGeom prst="rect">
            <a:avLst/>
          </a:prstGeom>
          <a:noFill/>
        </p:spPr>
      </p:pic>
      <p:pic>
        <p:nvPicPr>
          <p:cNvPr id="4" name="rect92140322839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314825"/>
            <a:ext cx="733425" cy="1104900"/>
          </a:xfrm>
          <a:prstGeom prst="rect">
            <a:avLst/>
          </a:prstGeom>
          <a:noFill/>
        </p:spPr>
      </p:pic>
      <p:pic>
        <p:nvPicPr>
          <p:cNvPr id="5" name="rect679107130672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2705100"/>
            <a:ext cx="2609850" cy="3924300"/>
          </a:xfrm>
          <a:prstGeom prst="rect">
            <a:avLst/>
          </a:prstGeom>
          <a:noFill/>
        </p:spPr>
      </p:pic>
      <p:pic>
        <p:nvPicPr>
          <p:cNvPr id="6" name="rect753029647745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962400"/>
            <a:ext cx="733425" cy="11049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A2C00-6651-413A-93FB-AC5BA5B3F6BB}"/>
              </a:ext>
            </a:extLst>
          </p:cNvPr>
          <p:cNvSpPr txBox="1"/>
          <p:nvPr/>
        </p:nvSpPr>
        <p:spPr>
          <a:xfrm>
            <a:off x="1641016" y="815893"/>
            <a:ext cx="10095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3. </a:t>
            </a:r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프로젝트 수행 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3778271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390525" y="542925"/>
          <a:ext cx="13820775" cy="9382125"/>
          <a:chOff x="-390525" y="542925"/>
          <a:chExt cx="13820775" cy="9382125"/>
        </a:xfrm>
      </p:grpSpPr>
      <p:pic>
        <p:nvPicPr>
          <p:cNvPr id="5" name="text651914531855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800100"/>
            <a:ext cx="4819650" cy="933450"/>
          </a:xfrm>
          <a:prstGeom prst="rect">
            <a:avLst/>
          </a:prstGeom>
          <a:noFill/>
        </p:spPr>
      </p:pic>
      <p:pic>
        <p:nvPicPr>
          <p:cNvPr id="19" name="rect3462665702333">
            <a:extLst>
              <a:ext uri="{FF2B5EF4-FFF2-40B4-BE49-F238E27FC236}">
                <a16:creationId xmlns:a16="http://schemas.microsoft.com/office/drawing/2014/main" id="{86B70581-F644-4F5A-81DB-83C9C667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525" y="542925"/>
            <a:ext cx="6343650" cy="1447800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9C088C-44FF-4226-8F42-26FDE1286A85}"/>
              </a:ext>
            </a:extLst>
          </p:cNvPr>
          <p:cNvSpPr txBox="1"/>
          <p:nvPr/>
        </p:nvSpPr>
        <p:spPr>
          <a:xfrm>
            <a:off x="2159224" y="823020"/>
            <a:ext cx="366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수행 절차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6E249-432E-461A-81E2-A74FFA1EE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2013645"/>
            <a:ext cx="5866626" cy="8296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D8217B-DF01-4E1E-9920-CE8EFED986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54" y="2031801"/>
            <a:ext cx="5866626" cy="8296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7819B-431A-4041-A5E7-90108DA8EC05}"/>
              </a:ext>
            </a:extLst>
          </p:cNvPr>
          <p:cNvSpPr txBox="1"/>
          <p:nvPr/>
        </p:nvSpPr>
        <p:spPr>
          <a:xfrm>
            <a:off x="6551712" y="672767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구상 및 기획</a:t>
            </a:r>
          </a:p>
        </p:txBody>
      </p: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B32AABB1-F679-46B2-A0F7-8E14366B8AAA}"/>
              </a:ext>
            </a:extLst>
          </p:cNvPr>
          <p:cNvSpPr/>
          <p:nvPr/>
        </p:nvSpPr>
        <p:spPr>
          <a:xfrm>
            <a:off x="9398054" y="8383860"/>
            <a:ext cx="1906186" cy="288113"/>
          </a:xfrm>
          <a:prstGeom prst="leftRightArrow">
            <a:avLst/>
          </a:prstGeom>
          <a:solidFill>
            <a:srgbClr val="FF0000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6576652-4BD6-4F9E-9C14-4DFCC5793A5E}"/>
              </a:ext>
            </a:extLst>
          </p:cNvPr>
          <p:cNvSpPr/>
          <p:nvPr/>
        </p:nvSpPr>
        <p:spPr>
          <a:xfrm>
            <a:off x="2807294" y="8311852"/>
            <a:ext cx="1008114" cy="261760"/>
          </a:xfrm>
          <a:prstGeom prst="rightArrow">
            <a:avLst/>
          </a:prstGeom>
          <a:solidFill>
            <a:srgbClr val="FFC000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7ADCB27-5176-48B8-8BCF-95E8A168589F}"/>
              </a:ext>
            </a:extLst>
          </p:cNvPr>
          <p:cNvSpPr/>
          <p:nvPr/>
        </p:nvSpPr>
        <p:spPr>
          <a:xfrm rot="10800000">
            <a:off x="6191672" y="7032950"/>
            <a:ext cx="2448272" cy="270790"/>
          </a:xfrm>
          <a:prstGeom prst="rightArrow">
            <a:avLst/>
          </a:prstGeom>
          <a:solidFill>
            <a:srgbClr val="FFC000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DBF5D03-6A04-4A59-815F-DC8D1A924BF3}"/>
              </a:ext>
            </a:extLst>
          </p:cNvPr>
          <p:cNvSpPr/>
          <p:nvPr/>
        </p:nvSpPr>
        <p:spPr>
          <a:xfrm rot="10800000">
            <a:off x="3847600" y="8311852"/>
            <a:ext cx="4792344" cy="270791"/>
          </a:xfrm>
          <a:prstGeom prst="rightArrow">
            <a:avLst/>
          </a:prstGeom>
          <a:solidFill>
            <a:srgbClr val="00B050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46018A-7963-4487-853D-EE6D28577142}"/>
              </a:ext>
            </a:extLst>
          </p:cNvPr>
          <p:cNvSpPr/>
          <p:nvPr/>
        </p:nvSpPr>
        <p:spPr>
          <a:xfrm>
            <a:off x="2807294" y="9463980"/>
            <a:ext cx="3240362" cy="144016"/>
          </a:xfrm>
          <a:prstGeom prst="rect">
            <a:avLst/>
          </a:prstGeom>
          <a:solidFill>
            <a:srgbClr val="00B050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44EE7F-7CC3-4E9A-B38C-8B00C5C0FE53}"/>
              </a:ext>
            </a:extLst>
          </p:cNvPr>
          <p:cNvSpPr/>
          <p:nvPr/>
        </p:nvSpPr>
        <p:spPr>
          <a:xfrm>
            <a:off x="12816408" y="4639444"/>
            <a:ext cx="2448272" cy="144016"/>
          </a:xfrm>
          <a:prstGeom prst="rect">
            <a:avLst/>
          </a:prstGeom>
          <a:solidFill>
            <a:srgbClr val="00B050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D30EE8-59E4-4676-96DB-95597A077B4F}"/>
              </a:ext>
            </a:extLst>
          </p:cNvPr>
          <p:cNvSpPr/>
          <p:nvPr/>
        </p:nvSpPr>
        <p:spPr>
          <a:xfrm>
            <a:off x="9432030" y="5863580"/>
            <a:ext cx="5832650" cy="144016"/>
          </a:xfrm>
          <a:prstGeom prst="rect">
            <a:avLst/>
          </a:prstGeom>
          <a:solidFill>
            <a:srgbClr val="00B050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509EDB-FD66-4A2A-B06B-CAD137078144}"/>
              </a:ext>
            </a:extLst>
          </p:cNvPr>
          <p:cNvSpPr/>
          <p:nvPr/>
        </p:nvSpPr>
        <p:spPr>
          <a:xfrm>
            <a:off x="9432030" y="7087716"/>
            <a:ext cx="5832650" cy="144016"/>
          </a:xfrm>
          <a:prstGeom prst="rect">
            <a:avLst/>
          </a:prstGeom>
          <a:solidFill>
            <a:srgbClr val="00B050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E79575D-DC1C-4F9B-BB79-67C6971033CF}"/>
              </a:ext>
            </a:extLst>
          </p:cNvPr>
          <p:cNvSpPr/>
          <p:nvPr/>
        </p:nvSpPr>
        <p:spPr>
          <a:xfrm>
            <a:off x="9432032" y="8113069"/>
            <a:ext cx="1008112" cy="288113"/>
          </a:xfrm>
          <a:prstGeom prst="rightArrow">
            <a:avLst/>
          </a:prstGeom>
          <a:solidFill>
            <a:srgbClr val="00B050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4BC8D6D8-6073-4665-8F90-B7264018B6F1}"/>
              </a:ext>
            </a:extLst>
          </p:cNvPr>
          <p:cNvSpPr/>
          <p:nvPr/>
        </p:nvSpPr>
        <p:spPr>
          <a:xfrm>
            <a:off x="11304240" y="8159231"/>
            <a:ext cx="504056" cy="440653"/>
          </a:xfrm>
          <a:prstGeom prst="star5">
            <a:avLst/>
          </a:prstGeom>
          <a:solidFill>
            <a:srgbClr val="FFC000"/>
          </a:solidFill>
          <a:ln>
            <a:solidFill>
              <a:srgbClr val="28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1B8943-9F85-4658-8A93-6329A55E5086}"/>
              </a:ext>
            </a:extLst>
          </p:cNvPr>
          <p:cNvSpPr txBox="1"/>
          <p:nvPr/>
        </p:nvSpPr>
        <p:spPr>
          <a:xfrm>
            <a:off x="4823520" y="801452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 구현 및 수정 보완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023089-76AD-4BBC-ADCF-BD007DB53C8C}"/>
              </a:ext>
            </a:extLst>
          </p:cNvPr>
          <p:cNvSpPr txBox="1"/>
          <p:nvPr/>
        </p:nvSpPr>
        <p:spPr>
          <a:xfrm>
            <a:off x="9504040" y="859988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PPT </a:t>
            </a:r>
            <a:r>
              <a:rPr lang="ko-KR" altLang="en-US" dirty="0"/>
              <a:t>및 발표준비</a:t>
            </a:r>
          </a:p>
        </p:txBody>
      </p:sp>
    </p:spTree>
    <p:extLst>
      <p:ext uri="{BB962C8B-B14F-4D97-AF65-F5344CB8AC3E}">
        <p14:creationId xmlns:p14="http://schemas.microsoft.com/office/powerpoint/2010/main" val="71230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390525" y="542925"/>
          <a:ext cx="13820775" cy="9382125"/>
          <a:chOff x="-390525" y="542925"/>
          <a:chExt cx="13820775" cy="9382125"/>
        </a:xfrm>
      </p:grpSpPr>
      <p:pic>
        <p:nvPicPr>
          <p:cNvPr id="5" name="text651914531855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800100"/>
            <a:ext cx="4819650" cy="933450"/>
          </a:xfrm>
          <a:prstGeom prst="rect">
            <a:avLst/>
          </a:prstGeom>
          <a:noFill/>
        </p:spPr>
      </p:pic>
      <p:pic>
        <p:nvPicPr>
          <p:cNvPr id="19" name="rect3462665702333">
            <a:extLst>
              <a:ext uri="{FF2B5EF4-FFF2-40B4-BE49-F238E27FC236}">
                <a16:creationId xmlns:a16="http://schemas.microsoft.com/office/drawing/2014/main" id="{86B70581-F644-4F5A-81DB-83C9C667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525" y="542925"/>
            <a:ext cx="6343650" cy="1447800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9C088C-44FF-4226-8F42-26FDE1286A85}"/>
              </a:ext>
            </a:extLst>
          </p:cNvPr>
          <p:cNvSpPr txBox="1"/>
          <p:nvPr/>
        </p:nvSpPr>
        <p:spPr>
          <a:xfrm>
            <a:off x="2159224" y="823020"/>
            <a:ext cx="366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수행 과정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5C1F626-6640-4907-A2D6-8EAE9D53E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12342"/>
              </p:ext>
            </p:extLst>
          </p:nvPr>
        </p:nvGraphicFramePr>
        <p:xfrm>
          <a:off x="1295128" y="3055268"/>
          <a:ext cx="15769752" cy="54453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942438">
                  <a:extLst>
                    <a:ext uri="{9D8B030D-6E8A-4147-A177-3AD203B41FA5}">
                      <a16:colId xmlns:a16="http://schemas.microsoft.com/office/drawing/2014/main" val="2335870546"/>
                    </a:ext>
                  </a:extLst>
                </a:gridCol>
                <a:gridCol w="2610290">
                  <a:extLst>
                    <a:ext uri="{9D8B030D-6E8A-4147-A177-3AD203B41FA5}">
                      <a16:colId xmlns:a16="http://schemas.microsoft.com/office/drawing/2014/main" val="1483896663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3931664734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1900238728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394406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구상 및 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1/18 ~ 1/ 21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주제 선정</a:t>
                      </a:r>
                      <a:r>
                        <a:rPr lang="en-US" altLang="ko-KR" sz="2800" dirty="0"/>
                        <a:t>, </a:t>
                      </a:r>
                      <a:r>
                        <a:rPr lang="ko-KR" altLang="en-US" sz="2800" dirty="0"/>
                        <a:t>협업 방식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1257815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개인 자유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1/22 ~ 2/18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기능 구현</a:t>
                      </a:r>
                      <a:endParaRPr lang="en-US" altLang="ko-KR" sz="2800" dirty="0"/>
                    </a:p>
                    <a:p>
                      <a:pPr latinLnBrk="1"/>
                      <a:r>
                        <a:rPr lang="en-US" altLang="ko-KR" sz="2800" dirty="0"/>
                        <a:t>Open API </a:t>
                      </a:r>
                      <a:r>
                        <a:rPr lang="ko-KR" altLang="en-US" sz="2800" dirty="0"/>
                        <a:t>활용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- Tour API 4.0 </a:t>
                      </a:r>
                      <a:r>
                        <a:rPr lang="ko-KR" altLang="en-US" sz="2400" dirty="0"/>
                        <a:t>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22488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팀원 중간 보고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2/8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연휴 전 중간 보고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- </a:t>
                      </a:r>
                      <a:r>
                        <a:rPr lang="ko-KR" altLang="en-US" sz="2400" dirty="0"/>
                        <a:t>구현도 체크 및 중간 테스트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75968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DB </a:t>
                      </a:r>
                      <a:r>
                        <a:rPr lang="ko-KR" altLang="en-US" sz="2800" dirty="0"/>
                        <a:t>서버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2/17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DB </a:t>
                      </a:r>
                      <a:r>
                        <a:rPr lang="ko-KR" altLang="en-US" sz="2800" dirty="0"/>
                        <a:t>서버 구축 후 최종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935574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PPT </a:t>
                      </a:r>
                      <a:r>
                        <a:rPr lang="ko-KR" altLang="en-US" sz="2800" dirty="0"/>
                        <a:t>및 발표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2/18 ~ 2/19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PPT </a:t>
                      </a:r>
                      <a:r>
                        <a:rPr lang="ko-KR" altLang="en-US" sz="2800" dirty="0"/>
                        <a:t>및 발표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785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83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4848225" y="542925"/>
          <a:ext cx="19030950" cy="17449800"/>
          <a:chOff x="-4848225" y="542925"/>
          <a:chExt cx="19030950" cy="17449800"/>
        </a:xfrm>
      </p:grpSpPr>
      <p:pic>
        <p:nvPicPr>
          <p:cNvPr id="14" name="rect86779548337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425" y="542925"/>
            <a:ext cx="19764375" cy="1447800"/>
          </a:xfrm>
          <a:prstGeom prst="rect">
            <a:avLst/>
          </a:prstGeom>
          <a:noFill/>
        </p:spPr>
      </p:pic>
      <p:pic>
        <p:nvPicPr>
          <p:cNvPr id="2" name="rect221018236918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8225" y="3981450"/>
            <a:ext cx="13468350" cy="13468350"/>
          </a:xfrm>
          <a:prstGeom prst="rect">
            <a:avLst/>
          </a:prstGeom>
          <a:noFill/>
        </p:spPr>
      </p:pic>
      <p:pic>
        <p:nvPicPr>
          <p:cNvPr id="3" name="rect76716322006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50" y="3086100"/>
            <a:ext cx="2609850" cy="3924300"/>
          </a:xfrm>
          <a:prstGeom prst="rect">
            <a:avLst/>
          </a:prstGeom>
          <a:noFill/>
        </p:spPr>
      </p:pic>
      <p:pic>
        <p:nvPicPr>
          <p:cNvPr id="4" name="rect92140322839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314825"/>
            <a:ext cx="733425" cy="1104900"/>
          </a:xfrm>
          <a:prstGeom prst="rect">
            <a:avLst/>
          </a:prstGeom>
          <a:noFill/>
        </p:spPr>
      </p:pic>
      <p:pic>
        <p:nvPicPr>
          <p:cNvPr id="5" name="rect679107130672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2705100"/>
            <a:ext cx="2609850" cy="3924300"/>
          </a:xfrm>
          <a:prstGeom prst="rect">
            <a:avLst/>
          </a:prstGeom>
          <a:noFill/>
        </p:spPr>
      </p:pic>
      <p:pic>
        <p:nvPicPr>
          <p:cNvPr id="6" name="rect753029647745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962400"/>
            <a:ext cx="733425" cy="11049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A2C00-6651-413A-93FB-AC5BA5B3F6BB}"/>
              </a:ext>
            </a:extLst>
          </p:cNvPr>
          <p:cNvSpPr txBox="1"/>
          <p:nvPr/>
        </p:nvSpPr>
        <p:spPr>
          <a:xfrm>
            <a:off x="1641016" y="815893"/>
            <a:ext cx="660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4. </a:t>
            </a:r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기능 구현</a:t>
            </a:r>
          </a:p>
        </p:txBody>
      </p:sp>
    </p:spTree>
    <p:extLst>
      <p:ext uri="{BB962C8B-B14F-4D97-AF65-F5344CB8AC3E}">
        <p14:creationId xmlns:p14="http://schemas.microsoft.com/office/powerpoint/2010/main" val="24089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80104" y="2647951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검색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80104" y="3127277"/>
            <a:ext cx="5989134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검색 기능 제공 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검색 시 키워드에 데이터로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API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호출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EB6F4-B0C1-4762-B61E-1D2E9F650B24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메인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A35FBF-43A5-427B-B149-B02E8954F49C}"/>
              </a:ext>
            </a:extLst>
          </p:cNvPr>
          <p:cNvSpPr txBox="1"/>
          <p:nvPr/>
        </p:nvSpPr>
        <p:spPr>
          <a:xfrm>
            <a:off x="10080104" y="5134729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오늘의 추천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TOP5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90D9A-EF4F-4CAA-ACBE-8FA098B41ED2}"/>
              </a:ext>
            </a:extLst>
          </p:cNvPr>
          <p:cNvSpPr txBox="1"/>
          <p:nvPr/>
        </p:nvSpPr>
        <p:spPr>
          <a:xfrm>
            <a:off x="10080104" y="5614055"/>
            <a:ext cx="5989134" cy="15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추천 여행지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5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개를 선정해서 메인 페이지에 보여줌으로써 여행지 선정에 도움을 줄 수 있도록 구현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54C4CA0-35D6-4CE6-ACE4-61B4855C2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909664"/>
            <a:ext cx="8905875" cy="83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7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80104" y="2647951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검색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80104" y="3127277"/>
            <a:ext cx="5989134" cy="208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키워드로 여행지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API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를 호출해 키워드 관련 여행지를 제공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검색 시 바로 여행지 리스트 페이지로 이동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리스트 페이지에서 다른 내용 검색 가능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EB6F4-B0C1-4762-B61E-1D2E9F650B24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메인 페이지 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검색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9367F8-84DA-4E23-BCB5-CB418F6AF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952" y="4788605"/>
            <a:ext cx="6992672" cy="4488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825FDA-16AA-4110-A815-636E8B21A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952" y="2412174"/>
            <a:ext cx="6992672" cy="210459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E7BD86-088E-4914-9794-8064D80C2257}"/>
              </a:ext>
            </a:extLst>
          </p:cNvPr>
          <p:cNvCxnSpPr>
            <a:cxnSpLocks/>
          </p:cNvCxnSpPr>
          <p:nvPr/>
        </p:nvCxnSpPr>
        <p:spPr>
          <a:xfrm flipH="1">
            <a:off x="2770094" y="4276164"/>
            <a:ext cx="3550025" cy="858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78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80104" y="2647951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추천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TOP5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80104" y="3127277"/>
            <a:ext cx="5989134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관광지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5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개를 선정해서 정보 제공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관광지 클릭 시 관광지 상세 페이지로 이동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EB6F4-B0C1-4762-B61E-1D2E9F650B24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메인 페이지 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추천 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TOP5</a:t>
            </a:r>
            <a:endParaRPr lang="ko-KR" altLang="en-US" sz="4400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AA23AB-03D1-44DA-9655-F15DE095A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542" y="2874323"/>
            <a:ext cx="6840803" cy="56066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AA9F82-707B-47B2-90A4-289482BA9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864" y="5143500"/>
            <a:ext cx="8182187" cy="36034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B31B096-34E8-42C9-85E9-AD44FD9B0122}"/>
              </a:ext>
            </a:extLst>
          </p:cNvPr>
          <p:cNvCxnSpPr>
            <a:cxnSpLocks/>
          </p:cNvCxnSpPr>
          <p:nvPr/>
        </p:nvCxnSpPr>
        <p:spPr>
          <a:xfrm>
            <a:off x="5136778" y="3792071"/>
            <a:ext cx="4607087" cy="13514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28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80104" y="2647951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카테고리 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80104" y="3127277"/>
            <a:ext cx="5989134" cy="3479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카테고리를 선택하면 카테고리에 맞는 정보를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API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로 호출</a:t>
            </a:r>
            <a:b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</a:b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Ex)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서울 선택 시 서울 여행정보들 전부 호출</a:t>
            </a:r>
            <a:b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</a:b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  &gt;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이후 음식 선택 시 서울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+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음식 여행정보     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    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호출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EB6F4-B0C1-4762-B61E-1D2E9F650B24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여행지 리스트 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카테고리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8F42ABF-DA64-4150-ACC3-AA7C73E9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22" y="7183235"/>
            <a:ext cx="8273910" cy="18236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8739F9-C1C6-44D4-941E-D69B41A5BDE4}"/>
              </a:ext>
            </a:extLst>
          </p:cNvPr>
          <p:cNvSpPr txBox="1"/>
          <p:nvPr/>
        </p:nvSpPr>
        <p:spPr>
          <a:xfrm>
            <a:off x="10080104" y="6529479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지역 카테고리 선택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ACF85B-3009-4126-9065-018540CEAC8B}"/>
              </a:ext>
            </a:extLst>
          </p:cNvPr>
          <p:cNvSpPr txBox="1"/>
          <p:nvPr/>
        </p:nvSpPr>
        <p:spPr>
          <a:xfrm>
            <a:off x="10080104" y="7008805"/>
            <a:ext cx="5544617" cy="1955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카테고리 선택 시 카테고리에 맞는 페이지가 나오고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지역일 경우에 지역안의 소분류로 세부지역이  나오게 설정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05006-29FC-4A5E-8EBE-5F8CEED87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56" y="2742568"/>
            <a:ext cx="8372475" cy="3552825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AD050B6-90C8-49FE-A99C-E957CE8B6ED0}"/>
              </a:ext>
            </a:extLst>
          </p:cNvPr>
          <p:cNvSpPr/>
          <p:nvPr/>
        </p:nvSpPr>
        <p:spPr>
          <a:xfrm>
            <a:off x="1679902" y="2911252"/>
            <a:ext cx="551330" cy="59493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37B2270-05E5-4B19-9A38-981FD4D7641D}"/>
              </a:ext>
            </a:extLst>
          </p:cNvPr>
          <p:cNvCxnSpPr>
            <a:cxnSpLocks/>
            <a:stCxn id="27" idx="4"/>
          </p:cNvCxnSpPr>
          <p:nvPr/>
        </p:nvCxnSpPr>
        <p:spPr>
          <a:xfrm flipH="1">
            <a:off x="1943201" y="3506188"/>
            <a:ext cx="12366" cy="35026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14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4848225" y="542925"/>
          <a:ext cx="19030950" cy="17449800"/>
          <a:chOff x="-4848225" y="542925"/>
          <a:chExt cx="19030950" cy="17449800"/>
        </a:xfrm>
      </p:grpSpPr>
      <p:pic>
        <p:nvPicPr>
          <p:cNvPr id="14" name="rect86779548337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425" y="542925"/>
            <a:ext cx="19764375" cy="1447800"/>
          </a:xfrm>
          <a:prstGeom prst="rect">
            <a:avLst/>
          </a:prstGeom>
          <a:noFill/>
        </p:spPr>
      </p:pic>
      <p:pic>
        <p:nvPicPr>
          <p:cNvPr id="2" name="rect221018236918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8225" y="3981450"/>
            <a:ext cx="13468350" cy="13468350"/>
          </a:xfrm>
          <a:prstGeom prst="rect">
            <a:avLst/>
          </a:prstGeom>
          <a:noFill/>
        </p:spPr>
      </p:pic>
      <p:pic>
        <p:nvPicPr>
          <p:cNvPr id="3" name="rect76716322006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50" y="3086100"/>
            <a:ext cx="2609850" cy="3924300"/>
          </a:xfrm>
          <a:prstGeom prst="rect">
            <a:avLst/>
          </a:prstGeom>
          <a:noFill/>
        </p:spPr>
      </p:pic>
      <p:pic>
        <p:nvPicPr>
          <p:cNvPr id="4" name="rect92140322839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314825"/>
            <a:ext cx="733425" cy="1104900"/>
          </a:xfrm>
          <a:prstGeom prst="rect">
            <a:avLst/>
          </a:prstGeom>
          <a:noFill/>
        </p:spPr>
      </p:pic>
      <p:pic>
        <p:nvPicPr>
          <p:cNvPr id="5" name="rect679107130672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2705100"/>
            <a:ext cx="2609850" cy="3924300"/>
          </a:xfrm>
          <a:prstGeom prst="rect">
            <a:avLst/>
          </a:prstGeom>
          <a:noFill/>
        </p:spPr>
      </p:pic>
      <p:pic>
        <p:nvPicPr>
          <p:cNvPr id="6" name="rect753029647745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962400"/>
            <a:ext cx="733425" cy="1104900"/>
          </a:xfrm>
          <a:prstGeom prst="rect">
            <a:avLst/>
          </a:prstGeom>
          <a:noFill/>
        </p:spPr>
      </p:pic>
      <p:pic>
        <p:nvPicPr>
          <p:cNvPr id="9" name="text569143177300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800100"/>
            <a:ext cx="12153900" cy="933450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AD3052-AB0A-4AFB-9CE5-54B2B7853198}"/>
              </a:ext>
            </a:extLst>
          </p:cNvPr>
          <p:cNvSpPr txBox="1"/>
          <p:nvPr/>
        </p:nvSpPr>
        <p:spPr>
          <a:xfrm>
            <a:off x="7703840" y="2786955"/>
            <a:ext cx="72728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프로젝트 개요</a:t>
            </a:r>
            <a:endParaRPr lang="en-US" altLang="ko-KR" sz="4000" dirty="0">
              <a:solidFill>
                <a:srgbClr val="282828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40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팀 소개 및 역할</a:t>
            </a:r>
            <a:endParaRPr lang="en-US" altLang="ko-KR" sz="4000" dirty="0">
              <a:solidFill>
                <a:srgbClr val="282828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40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프로젝트 수행 절차 및 방법</a:t>
            </a:r>
            <a:endParaRPr lang="en-US" altLang="ko-KR" sz="4000" dirty="0">
              <a:solidFill>
                <a:srgbClr val="282828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40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기능 구현</a:t>
            </a:r>
            <a:endParaRPr lang="en-US" altLang="ko-KR" sz="4000" dirty="0">
              <a:solidFill>
                <a:srgbClr val="282828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1E98C-E2E5-4C33-9171-F42A00898BEC}"/>
              </a:ext>
            </a:extLst>
          </p:cNvPr>
          <p:cNvSpPr txBox="1"/>
          <p:nvPr/>
        </p:nvSpPr>
        <p:spPr>
          <a:xfrm>
            <a:off x="10270269" y="6511652"/>
            <a:ext cx="4464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5. </a:t>
            </a:r>
            <a:r>
              <a:rPr lang="ko-KR" altLang="en-US" sz="40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프로젝트 시연</a:t>
            </a:r>
            <a:endParaRPr lang="en-US" altLang="ko-KR" sz="4000" dirty="0">
              <a:solidFill>
                <a:srgbClr val="282828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6.</a:t>
            </a:r>
            <a:r>
              <a:rPr lang="ko-KR" altLang="en-US" sz="40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자체 평가 의견</a:t>
            </a:r>
            <a:endParaRPr lang="en-US" altLang="ko-KR" sz="4000" dirty="0">
              <a:solidFill>
                <a:srgbClr val="282828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7. 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80104" y="2647951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지역 알림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80104" y="3127277"/>
            <a:ext cx="5989134" cy="55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선택한 지역 확인 가능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EB6F4-B0C1-4762-B61E-1D2E9F650B24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여행지 리스트 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리스트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8739F9-C1C6-44D4-941E-D69B41A5BDE4}"/>
              </a:ext>
            </a:extLst>
          </p:cNvPr>
          <p:cNvSpPr txBox="1"/>
          <p:nvPr/>
        </p:nvSpPr>
        <p:spPr>
          <a:xfrm>
            <a:off x="10080104" y="4083754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전체 결과 수 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ACF85B-3009-4126-9065-018540CEAC8B}"/>
              </a:ext>
            </a:extLst>
          </p:cNvPr>
          <p:cNvSpPr txBox="1"/>
          <p:nvPr/>
        </p:nvSpPr>
        <p:spPr>
          <a:xfrm>
            <a:off x="10080104" y="4563080"/>
            <a:ext cx="5544617" cy="93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선택한 지역의 여행지가 얼마나 있는지 제공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DACEFF-E34A-4E53-B55C-AED35E35A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353" y="2330702"/>
            <a:ext cx="7149069" cy="65162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17EB22-178C-401E-8DD4-1C78FA683851}"/>
              </a:ext>
            </a:extLst>
          </p:cNvPr>
          <p:cNvSpPr txBox="1"/>
          <p:nvPr/>
        </p:nvSpPr>
        <p:spPr>
          <a:xfrm>
            <a:off x="10080102" y="5618935"/>
            <a:ext cx="338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상세 페이지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45D0A-3F4F-41FE-B57E-87B8397E13D6}"/>
              </a:ext>
            </a:extLst>
          </p:cNvPr>
          <p:cNvSpPr txBox="1"/>
          <p:nvPr/>
        </p:nvSpPr>
        <p:spPr>
          <a:xfrm>
            <a:off x="10080104" y="6098261"/>
            <a:ext cx="5544617" cy="144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원하는 여행지에 대한 정보를 확인하고자 하면 여행지 클릭 시 상세 페이지로 이동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ABFB21-76E7-4FF1-8B9C-A93955D66E34}"/>
              </a:ext>
            </a:extLst>
          </p:cNvPr>
          <p:cNvSpPr txBox="1"/>
          <p:nvPr/>
        </p:nvSpPr>
        <p:spPr>
          <a:xfrm>
            <a:off x="10080103" y="7492766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즐겨찾기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3881C0-E116-44F1-B826-385964B6E689}"/>
              </a:ext>
            </a:extLst>
          </p:cNvPr>
          <p:cNvSpPr txBox="1"/>
          <p:nvPr/>
        </p:nvSpPr>
        <p:spPr>
          <a:xfrm>
            <a:off x="10080103" y="7972093"/>
            <a:ext cx="5544617" cy="55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즐겨찾기 버튼 구현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459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80104" y="2647951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페이지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80103" y="3127277"/>
            <a:ext cx="6042920" cy="15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페이지 이동시 다음 페이지에 대한 정보 제공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페이지 마다 데이터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10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개씩 호출하여 호출 시간 최소화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EB6F4-B0C1-4762-B61E-1D2E9F650B24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여행지 리스트 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1B116B-4DC7-4BE4-914A-7AF47F203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57" y="2366300"/>
            <a:ext cx="7838862" cy="4450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703F4A-4AE4-48C8-8CB1-D85CAD70B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931" y="7611279"/>
            <a:ext cx="4844139" cy="871659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148B974-7E9F-4A3C-9505-ADC0E7BC89A5}"/>
              </a:ext>
            </a:extLst>
          </p:cNvPr>
          <p:cNvCxnSpPr>
            <a:cxnSpLocks/>
          </p:cNvCxnSpPr>
          <p:nvPr/>
        </p:nvCxnSpPr>
        <p:spPr>
          <a:xfrm flipH="1">
            <a:off x="4329953" y="6514310"/>
            <a:ext cx="605115" cy="1217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41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80104" y="2647951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즐겨찾기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80104" y="3127277"/>
            <a:ext cx="5989134" cy="246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즐겨찾기 버튼 클릭 시 회원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DB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에 저장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마이페이지에서 내용 확인 가능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나중에 페이지 재접속시 즐겨찾기 유무에 따라 즐겨찾기 색상 변경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EB6F4-B0C1-4762-B61E-1D2E9F650B24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여행지 리스트 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즐겨찾기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98552A-0866-420E-B351-7A063ABD1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19" y="2647951"/>
            <a:ext cx="7944137" cy="544409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E27F46C-9D0F-411F-92EB-FB6E09B9C5D0}"/>
              </a:ext>
            </a:extLst>
          </p:cNvPr>
          <p:cNvSpPr/>
          <p:nvPr/>
        </p:nvSpPr>
        <p:spPr>
          <a:xfrm>
            <a:off x="7746559" y="5369999"/>
            <a:ext cx="853889" cy="8828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815259C-F2A9-4532-ACCC-E3DE29D4C433}"/>
              </a:ext>
            </a:extLst>
          </p:cNvPr>
          <p:cNvSpPr/>
          <p:nvPr/>
        </p:nvSpPr>
        <p:spPr>
          <a:xfrm>
            <a:off x="7746559" y="6634022"/>
            <a:ext cx="853889" cy="8828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F6D52-FE61-4891-B898-6DB4A7ED399A}"/>
              </a:ext>
            </a:extLst>
          </p:cNvPr>
          <p:cNvSpPr txBox="1"/>
          <p:nvPr/>
        </p:nvSpPr>
        <p:spPr>
          <a:xfrm>
            <a:off x="10080104" y="5369999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OFF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B532B-AE02-49E2-A40A-6AC306608805}"/>
              </a:ext>
            </a:extLst>
          </p:cNvPr>
          <p:cNvSpPr txBox="1"/>
          <p:nvPr/>
        </p:nvSpPr>
        <p:spPr>
          <a:xfrm>
            <a:off x="10080104" y="5849325"/>
            <a:ext cx="5989134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즐겨찾기 버튼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OFF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시 색상 제거</a:t>
            </a:r>
            <a:b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</a:b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DB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에 즐겨찾기 정보 제거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8FDF4C-A487-4FA4-A632-4BFBDF492F2C}"/>
              </a:ext>
            </a:extLst>
          </p:cNvPr>
          <p:cNvSpPr txBox="1"/>
          <p:nvPr/>
        </p:nvSpPr>
        <p:spPr>
          <a:xfrm>
            <a:off x="10080104" y="7087716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C493E2-9391-4DA3-8473-9CD137353613}"/>
              </a:ext>
            </a:extLst>
          </p:cNvPr>
          <p:cNvSpPr txBox="1"/>
          <p:nvPr/>
        </p:nvSpPr>
        <p:spPr>
          <a:xfrm>
            <a:off x="10080104" y="7567042"/>
            <a:ext cx="5989134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즐겨찾기 버튼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ON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시 색상 적용</a:t>
            </a:r>
            <a:b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</a:b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DB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에 즐겨찾기 정보 저장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90F89F-2BA1-43FB-BEFF-E4638543CFA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600447" y="5600832"/>
            <a:ext cx="1479657" cy="157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8DD7370-A3F2-4D1F-8AF6-652809509052}"/>
              </a:ext>
            </a:extLst>
          </p:cNvPr>
          <p:cNvCxnSpPr>
            <a:cxnSpLocks/>
            <a:stCxn id="17" idx="6"/>
            <a:endCxn id="21" idx="1"/>
          </p:cNvCxnSpPr>
          <p:nvPr/>
        </p:nvCxnSpPr>
        <p:spPr>
          <a:xfrm>
            <a:off x="8600448" y="7075464"/>
            <a:ext cx="1479656" cy="243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865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80104" y="2647951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즐겨찾기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마이페이지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80104" y="3127277"/>
            <a:ext cx="5989134" cy="208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마이페이지에서 본인의 즐겨찾기 내용 확인 가능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즐겨찾기 버튼 클릭 시 즐겨찾기 삭제 가능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즐겨찾기 된 여행지 클릭 시 상세페이지 이동 가능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EB6F4-B0C1-4762-B61E-1D2E9F650B24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여행지 리스트 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즐겨찾기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5A01E-E55D-4EB7-B013-FF678C426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27" y="2930371"/>
            <a:ext cx="8338922" cy="44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33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상세페이지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80104" y="3127277"/>
            <a:ext cx="5989134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기존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API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에서 데이터를 가져와 새로운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API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를 호출하여 상세 페이지 구성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EB6F4-B0C1-4762-B61E-1D2E9F650B24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여행지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1D018F-FE4B-49D6-95D8-213D17E3C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14" y="2901866"/>
            <a:ext cx="8345147" cy="4034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9BEC8F-035C-4753-B96F-F7C569DF02CC}"/>
              </a:ext>
            </a:extLst>
          </p:cNvPr>
          <p:cNvSpPr txBox="1"/>
          <p:nvPr/>
        </p:nvSpPr>
        <p:spPr>
          <a:xfrm>
            <a:off x="10080104" y="4457428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상세페이지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이미지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5A9FCB-38DB-436B-ABB5-0E10A5C0280B}"/>
              </a:ext>
            </a:extLst>
          </p:cNvPr>
          <p:cNvSpPr txBox="1"/>
          <p:nvPr/>
        </p:nvSpPr>
        <p:spPr>
          <a:xfrm>
            <a:off x="10080104" y="4936754"/>
            <a:ext cx="5989134" cy="15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이미지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API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를 활용해 구성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여러 개의 사진으로 구성되어 있어 버튼을 통해 다음 사진과 이전 사진을 볼 수 있도록 구성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9F81E-1438-4ABC-BF68-30242A947BCB}"/>
              </a:ext>
            </a:extLst>
          </p:cNvPr>
          <p:cNvSpPr txBox="1"/>
          <p:nvPr/>
        </p:nvSpPr>
        <p:spPr>
          <a:xfrm>
            <a:off x="10080104" y="6605555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상세페이지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상세정보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3C19FC-555C-4FB9-86CF-C81AED185D3B}"/>
              </a:ext>
            </a:extLst>
          </p:cNvPr>
          <p:cNvSpPr txBox="1"/>
          <p:nvPr/>
        </p:nvSpPr>
        <p:spPr>
          <a:xfrm>
            <a:off x="10080104" y="7084882"/>
            <a:ext cx="5989134" cy="15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상세 페이지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API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를 활용해 구성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각 여행지마다 각기 다른 상세 정보를 제공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318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상세페이지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상세정보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80104" y="3127277"/>
            <a:ext cx="5989134" cy="15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‘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분류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–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정보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’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형식으로 정보 제공 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상세 페이지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API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내의 정보를 가공해 페이지에 출력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EB6F4-B0C1-4762-B61E-1D2E9F650B24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여행지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94C8BD-7AAC-42F0-9E6C-5FD2EFAA7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3636379"/>
            <a:ext cx="8903073" cy="301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1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행사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/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축제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80104" y="3127277"/>
            <a:ext cx="5989134" cy="208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행사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/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축제 정보 제공 페이지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리스트 클릭 시 축제 정보 제공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매 달 초에 진행되는 행사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/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축제 정보 제공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달이 변경될 때마다 리스트 갱신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DEB6F4-B0C1-4762-B61E-1D2E9F650B24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행사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/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축제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0FC4F9-3C79-47F1-9A8C-86288A30B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42" y="2901866"/>
            <a:ext cx="7468091" cy="5760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A35FBF-43A5-427B-B149-B02E8954F49C}"/>
              </a:ext>
            </a:extLst>
          </p:cNvPr>
          <p:cNvSpPr txBox="1"/>
          <p:nvPr/>
        </p:nvSpPr>
        <p:spPr>
          <a:xfrm>
            <a:off x="10080104" y="5906336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지역 별 카테고리 제공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90D9A-EF4F-4CAA-ACBE-8FA098B41ED2}"/>
              </a:ext>
            </a:extLst>
          </p:cNvPr>
          <p:cNvSpPr txBox="1"/>
          <p:nvPr/>
        </p:nvSpPr>
        <p:spPr>
          <a:xfrm>
            <a:off x="10080104" y="6385662"/>
            <a:ext cx="5989134" cy="55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지역별로 어떤 축제가 진행하고 있는지 제공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77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5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E65671-7D0A-4ECC-BC25-CEF09BADA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40" y="2818032"/>
            <a:ext cx="3871897" cy="473107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8A2FEC-7DAF-414B-9664-CB10626B9106}"/>
              </a:ext>
            </a:extLst>
          </p:cNvPr>
          <p:cNvSpPr/>
          <p:nvPr/>
        </p:nvSpPr>
        <p:spPr>
          <a:xfrm>
            <a:off x="1199909" y="5503540"/>
            <a:ext cx="2975539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4A0742-E1B8-429C-9141-9D5FDFAC1051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로그인 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일반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C42392-76FE-4813-AD53-8425412EE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980" y="6984322"/>
            <a:ext cx="3864882" cy="13275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07E8AB-4ACA-4666-A7EA-9EDB30152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99" y="2543989"/>
            <a:ext cx="3871899" cy="13033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7913CD-7C1B-424F-8E07-1CAC13F3F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120" y="5510118"/>
            <a:ext cx="3864882" cy="12895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668F16-0112-46F8-B9AB-DA0595438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568" y="4013809"/>
            <a:ext cx="3871898" cy="134571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E633987-1744-4917-987A-FF7D1B0413F6}"/>
              </a:ext>
            </a:extLst>
          </p:cNvPr>
          <p:cNvSpPr/>
          <p:nvPr/>
        </p:nvSpPr>
        <p:spPr>
          <a:xfrm>
            <a:off x="4278008" y="5629554"/>
            <a:ext cx="905552" cy="2340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8FDB86-8A79-4853-9373-22AE02E1C800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일반 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6ED982-71B2-492A-8FEC-6A7E8D8BF58B}"/>
              </a:ext>
            </a:extLst>
          </p:cNvPr>
          <p:cNvSpPr txBox="1"/>
          <p:nvPr/>
        </p:nvSpPr>
        <p:spPr>
          <a:xfrm>
            <a:off x="10080104" y="3127277"/>
            <a:ext cx="5328592" cy="411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자체 회원가입 폼에서 가입한 일반 회원의 로그인 폼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존재하지 않는 아이디일 경우 혹은 틀린 비밀번호일 경우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그에 맞는 알림 창 띄움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소셜 계정 회원일 경우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소셜로 로그인할　수 있도록 알림 창 띄움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로그인 성공하면 성공했다는 알림 창이 뜨고 메인 페이지로 이동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132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5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E65671-7D0A-4ECC-BC25-CEF09BADA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40" y="2818032"/>
            <a:ext cx="3871897" cy="47310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F9286A-AE5C-46E8-9EA6-E4F7DC744E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40" t="2188" r="8834" b="15430"/>
          <a:stretch/>
        </p:blipFill>
        <p:spPr>
          <a:xfrm>
            <a:off x="5011255" y="2818032"/>
            <a:ext cx="3871897" cy="471339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8A2FEC-7DAF-414B-9664-CB10626B9106}"/>
              </a:ext>
            </a:extLst>
          </p:cNvPr>
          <p:cNvSpPr/>
          <p:nvPr/>
        </p:nvSpPr>
        <p:spPr>
          <a:xfrm>
            <a:off x="1199909" y="6583660"/>
            <a:ext cx="2975539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69A7B22-462E-42D8-8D6B-DF5E9B1C96AB}"/>
              </a:ext>
            </a:extLst>
          </p:cNvPr>
          <p:cNvSpPr/>
          <p:nvPr/>
        </p:nvSpPr>
        <p:spPr>
          <a:xfrm>
            <a:off x="4278008" y="6709674"/>
            <a:ext cx="905552" cy="2340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4A0742-E1B8-429C-9141-9D5FDFAC1051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로그인 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소셜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6722B-1E66-4C9C-9B91-C67083C009EC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소셜 로그인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575184-F808-44F1-910F-85820EA6F309}"/>
              </a:ext>
            </a:extLst>
          </p:cNvPr>
          <p:cNvSpPr txBox="1"/>
          <p:nvPr/>
        </p:nvSpPr>
        <p:spPr>
          <a:xfrm>
            <a:off x="10080104" y="3127277"/>
            <a:ext cx="5989134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‘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카카오 로그인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’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으로 간편하게 회원가입 및 로그인 처리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Kakao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API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를 이용하여 구현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26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5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F9286A-AE5C-46E8-9EA6-E4F7DC744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40" t="2188" r="8834" b="15430"/>
          <a:stretch/>
        </p:blipFill>
        <p:spPr>
          <a:xfrm>
            <a:off x="719064" y="2818032"/>
            <a:ext cx="3871897" cy="471339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24A0742-E1B8-429C-9141-9D5FDFAC1051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로그인 </a:t>
            </a:r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소셜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6722B-1E66-4C9C-9B91-C67083C009EC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소셜 로그인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575184-F808-44F1-910F-85820EA6F309}"/>
              </a:ext>
            </a:extLst>
          </p:cNvPr>
          <p:cNvSpPr txBox="1"/>
          <p:nvPr/>
        </p:nvSpPr>
        <p:spPr>
          <a:xfrm>
            <a:off x="10080104" y="3127277"/>
            <a:ext cx="5989134" cy="208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소셜로 회원가입 시 닉네임은 소셜 계정 닉네임과 소셜의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고유값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등을 조합하여 닉네임 중복 방지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이미 일반 계정으로 가입된 이메일일 경우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알림창을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띄워서 이메일 중복 방지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3BA922-45E2-4BC2-B511-6E6B54406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512" y="2816497"/>
            <a:ext cx="4192910" cy="1514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E79DD4-4C8F-47EA-B65E-2B7F8DBF2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129" y="4385265"/>
            <a:ext cx="4192911" cy="15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4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4848225" y="542925"/>
          <a:ext cx="19030950" cy="17449800"/>
          <a:chOff x="-4848225" y="542925"/>
          <a:chExt cx="19030950" cy="17449800"/>
        </a:xfrm>
      </p:grpSpPr>
      <p:pic>
        <p:nvPicPr>
          <p:cNvPr id="14" name="rect86779548337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425" y="542925"/>
            <a:ext cx="19764375" cy="1447800"/>
          </a:xfrm>
          <a:prstGeom prst="rect">
            <a:avLst/>
          </a:prstGeom>
          <a:noFill/>
        </p:spPr>
      </p:pic>
      <p:pic>
        <p:nvPicPr>
          <p:cNvPr id="2" name="rect221018236918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8225" y="3981450"/>
            <a:ext cx="13468350" cy="13468350"/>
          </a:xfrm>
          <a:prstGeom prst="rect">
            <a:avLst/>
          </a:prstGeom>
          <a:noFill/>
        </p:spPr>
      </p:pic>
      <p:pic>
        <p:nvPicPr>
          <p:cNvPr id="3" name="rect76716322006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50" y="3086100"/>
            <a:ext cx="2609850" cy="3924300"/>
          </a:xfrm>
          <a:prstGeom prst="rect">
            <a:avLst/>
          </a:prstGeom>
          <a:noFill/>
        </p:spPr>
      </p:pic>
      <p:pic>
        <p:nvPicPr>
          <p:cNvPr id="4" name="rect92140322839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314825"/>
            <a:ext cx="733425" cy="1104900"/>
          </a:xfrm>
          <a:prstGeom prst="rect">
            <a:avLst/>
          </a:prstGeom>
          <a:noFill/>
        </p:spPr>
      </p:pic>
      <p:pic>
        <p:nvPicPr>
          <p:cNvPr id="5" name="rect679107130672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2705100"/>
            <a:ext cx="2609850" cy="3924300"/>
          </a:xfrm>
          <a:prstGeom prst="rect">
            <a:avLst/>
          </a:prstGeom>
          <a:noFill/>
        </p:spPr>
      </p:pic>
      <p:pic>
        <p:nvPicPr>
          <p:cNvPr id="6" name="rect753029647745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962400"/>
            <a:ext cx="733425" cy="11049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A2C00-6651-413A-93FB-AC5BA5B3F6BB}"/>
              </a:ext>
            </a:extLst>
          </p:cNvPr>
          <p:cNvSpPr txBox="1"/>
          <p:nvPr/>
        </p:nvSpPr>
        <p:spPr>
          <a:xfrm>
            <a:off x="1641016" y="815893"/>
            <a:ext cx="660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1. </a:t>
            </a:r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44996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5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6DF2E-87EC-410E-B441-93E67317D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248" y="2117271"/>
            <a:ext cx="4858407" cy="33551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9ACCA8-C748-4216-91FE-26A728686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248" y="5557867"/>
            <a:ext cx="4858408" cy="33241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382337B-3E5B-4AB4-B0CC-6DADE8547720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계정 찾기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BB0803-8E4D-4C14-AF29-A07182F4DBF5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계정 찾기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4F1DC-05DE-4748-80B7-E5F3D5942BA3}"/>
              </a:ext>
            </a:extLst>
          </p:cNvPr>
          <p:cNvSpPr txBox="1"/>
          <p:nvPr/>
        </p:nvSpPr>
        <p:spPr>
          <a:xfrm>
            <a:off x="10080104" y="3127277"/>
            <a:ext cx="5989134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입력한 이메일로 계정 안내 메일 전송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존재하지 않는 회원 아이디를 입력하면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경고 메시지 출력</a:t>
            </a:r>
          </a:p>
        </p:txBody>
      </p:sp>
    </p:spTree>
    <p:extLst>
      <p:ext uri="{BB962C8B-B14F-4D97-AF65-F5344CB8AC3E}">
        <p14:creationId xmlns:p14="http://schemas.microsoft.com/office/powerpoint/2010/main" val="3730908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5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A2177D6-39BE-4A16-9C06-BA863DD64836}"/>
              </a:ext>
            </a:extLst>
          </p:cNvPr>
          <p:cNvGrpSpPr/>
          <p:nvPr/>
        </p:nvGrpSpPr>
        <p:grpSpPr>
          <a:xfrm>
            <a:off x="2015208" y="2040376"/>
            <a:ext cx="5548411" cy="6991556"/>
            <a:chOff x="2015208" y="2040376"/>
            <a:chExt cx="5548411" cy="699155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40F70D9-2E95-42E2-8FDD-C865146F8A0D}"/>
                </a:ext>
              </a:extLst>
            </p:cNvPr>
            <p:cNvGrpSpPr/>
            <p:nvPr/>
          </p:nvGrpSpPr>
          <p:grpSpPr>
            <a:xfrm>
              <a:off x="2015208" y="2040376"/>
              <a:ext cx="5548411" cy="6991556"/>
              <a:chOff x="2040681" y="2040376"/>
              <a:chExt cx="5548411" cy="699155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1348013-01AD-4329-9E66-05152166BE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3189" r="19540" b="55509"/>
              <a:stretch/>
            </p:blipFill>
            <p:spPr>
              <a:xfrm>
                <a:off x="2047204" y="2040376"/>
                <a:ext cx="5535365" cy="1799629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D570D63-31DA-4A59-95B2-58774C0BE3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027" t="37962" r="15681" b="6910"/>
              <a:stretch/>
            </p:blipFill>
            <p:spPr>
              <a:xfrm>
                <a:off x="2047204" y="6344955"/>
                <a:ext cx="5541888" cy="2686977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9F29CB3-EB62-4359-BB3E-6F34DF1B27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192" t="51327" r="16054" b="5935"/>
              <a:stretch/>
            </p:blipFill>
            <p:spPr>
              <a:xfrm>
                <a:off x="2040681" y="3923133"/>
                <a:ext cx="5541888" cy="2293136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EE66F1-8371-4FDD-8B29-B9F2C79C426F}"/>
                </a:ext>
              </a:extLst>
            </p:cNvPr>
            <p:cNvSpPr/>
            <p:nvPr/>
          </p:nvSpPr>
          <p:spPr>
            <a:xfrm>
              <a:off x="2159224" y="7735788"/>
              <a:ext cx="1584176" cy="5760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3553F6-B128-4C6A-AD7E-93ACFE7BB73A}"/>
                </a:ext>
              </a:extLst>
            </p:cNvPr>
            <p:cNvSpPr/>
            <p:nvPr/>
          </p:nvSpPr>
          <p:spPr>
            <a:xfrm>
              <a:off x="2159224" y="5431532"/>
              <a:ext cx="1440160" cy="5760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EC2B03E-36B1-4D03-9B11-780B8B56F1B8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계정 찾기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19001-3F90-4271-A1DB-8148FF293C59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계정 찾기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92B63B-A7ED-4B6C-A885-83B0E21B2306}"/>
              </a:ext>
            </a:extLst>
          </p:cNvPr>
          <p:cNvSpPr txBox="1"/>
          <p:nvPr/>
        </p:nvSpPr>
        <p:spPr>
          <a:xfrm>
            <a:off x="10080104" y="3127277"/>
            <a:ext cx="5989134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어떤 계정으로 회원가입 했는지 알려주는 메일 전송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308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5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F02250-4C63-4BFF-A846-6753659A0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831" y="2031860"/>
            <a:ext cx="4676992" cy="32833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ACA132-DFC0-4689-982D-CF54CEE5D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979" y="5520032"/>
            <a:ext cx="6264696" cy="35045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B77604-E4FD-4C62-A58C-56A9C88E001E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비밀번호 찾기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BCE24-B4B8-4945-8598-E5FA390692E0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비밀번호 찾기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C355FC-F0CC-4ED1-ABC0-EFA0D4489E5B}"/>
              </a:ext>
            </a:extLst>
          </p:cNvPr>
          <p:cNvSpPr txBox="1"/>
          <p:nvPr/>
        </p:nvSpPr>
        <p:spPr>
          <a:xfrm>
            <a:off x="10080104" y="3127277"/>
            <a:ext cx="5989134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가입한 이메일로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임시 비밀번호 전송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322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5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D9CD0B-C958-41EA-802D-86B00BA250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3" t="8186" r="2761"/>
          <a:stretch/>
        </p:blipFill>
        <p:spPr>
          <a:xfrm>
            <a:off x="825857" y="2040848"/>
            <a:ext cx="3752557" cy="69131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70CEB5-3734-4634-A994-B9A84F836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27" y="2040848"/>
            <a:ext cx="3752557" cy="69131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77506C-1403-4BC0-ACA1-6BDCD8872567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회원가입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2B096-BE22-4C7E-96B3-E387C1AE0595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회원가입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DA28FC-1C7F-43BA-A847-505983BE9D3E}"/>
              </a:ext>
            </a:extLst>
          </p:cNvPr>
          <p:cNvSpPr txBox="1"/>
          <p:nvPr/>
        </p:nvSpPr>
        <p:spPr>
          <a:xfrm>
            <a:off x="10080104" y="3127277"/>
            <a:ext cx="5989134" cy="3604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정규 표현식을 이용하여 유효성 검사 후 회원가입 진행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이메일과 닉네임은 각각 중복되지 않도록 설정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사용 가능한 이메일일 경우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인증번호가 전송됨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이때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인증번호 유효시간은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3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분으로 설정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인증번호가 확인되면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이메일과 인증번호 입력란을 비활성화 시켜주어 혼란 방지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772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5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14AF6C6-AD28-4D1B-A69F-A28D7B103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4" r="4732"/>
          <a:stretch/>
        </p:blipFill>
        <p:spPr>
          <a:xfrm>
            <a:off x="796498" y="2430408"/>
            <a:ext cx="4580892" cy="38074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5A8E947-5E82-4907-89A5-BA44FFF34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608" y="2441098"/>
            <a:ext cx="3168352" cy="37967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8EC8698-5105-4BE3-8392-4E88DE924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502" y="6542455"/>
            <a:ext cx="5894770" cy="19561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3E70F30-7F66-4BC9-AACB-477CFC9B65DF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회원정보</a:t>
            </a:r>
            <a:r>
              <a:rPr lang="ko-KR" altLang="en-US" sz="105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　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변경</a:t>
            </a:r>
            <a:r>
              <a:rPr lang="ko-KR" altLang="en-US" sz="105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　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및</a:t>
            </a:r>
            <a:r>
              <a:rPr lang="ko-KR" altLang="en-US" sz="105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　</a:t>
            </a:r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탈퇴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6AF1-E578-4825-BDF6-275AF621C875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닉네임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변경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854400-3B36-41FC-AB82-F87D5FD6295F}"/>
              </a:ext>
            </a:extLst>
          </p:cNvPr>
          <p:cNvSpPr txBox="1"/>
          <p:nvPr/>
        </p:nvSpPr>
        <p:spPr>
          <a:xfrm>
            <a:off x="10080104" y="3127277"/>
            <a:ext cx="5989134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유효성 검사 및 중복성 체크를 하여 새로운 닉네임으로 변경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83F8CF-2D65-466E-88A3-10394381FEDA}"/>
              </a:ext>
            </a:extLst>
          </p:cNvPr>
          <p:cNvSpPr txBox="1"/>
          <p:nvPr/>
        </p:nvSpPr>
        <p:spPr>
          <a:xfrm>
            <a:off x="10080104" y="475440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비밀번호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변경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C11DE5-3CE4-4244-BECB-E633E2F44834}"/>
              </a:ext>
            </a:extLst>
          </p:cNvPr>
          <p:cNvSpPr txBox="1"/>
          <p:nvPr/>
        </p:nvSpPr>
        <p:spPr>
          <a:xfrm>
            <a:off x="10080104" y="5233727"/>
            <a:ext cx="5989134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유효성 검사 후 새 비밀번호로 변경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0A6293-DDC1-4199-85E8-92AA1F258EA8}"/>
              </a:ext>
            </a:extLst>
          </p:cNvPr>
          <p:cNvSpPr txBox="1"/>
          <p:nvPr/>
        </p:nvSpPr>
        <p:spPr>
          <a:xfrm>
            <a:off x="10080104" y="6511652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회원 탈퇴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5EF41B-E11F-4205-90AF-178EA1B024E9}"/>
              </a:ext>
            </a:extLst>
          </p:cNvPr>
          <p:cNvSpPr txBox="1"/>
          <p:nvPr/>
        </p:nvSpPr>
        <p:spPr>
          <a:xfrm>
            <a:off x="10080104" y="6990978"/>
            <a:ext cx="5989134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해당 사이트에 등록된 계정 삭제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489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5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6DC2C8-ABCA-43F6-87BB-3E9012457494}"/>
              </a:ext>
            </a:extLst>
          </p:cNvPr>
          <p:cNvGrpSpPr/>
          <p:nvPr/>
        </p:nvGrpSpPr>
        <p:grpSpPr>
          <a:xfrm>
            <a:off x="10232504" y="2800350"/>
            <a:ext cx="5544616" cy="1037171"/>
            <a:chOff x="10080104" y="2647950"/>
            <a:chExt cx="5544616" cy="10371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E3AB2D-032C-456F-A505-E40B19FA79C6}"/>
                </a:ext>
              </a:extLst>
            </p:cNvPr>
            <p:cNvSpPr txBox="1"/>
            <p:nvPr/>
          </p:nvSpPr>
          <p:spPr>
            <a:xfrm>
              <a:off x="10080104" y="2647950"/>
              <a:ext cx="496855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본인 확인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4FCEC0-EEDD-448D-9DE9-F46F0339D49C}"/>
                </a:ext>
              </a:extLst>
            </p:cNvPr>
            <p:cNvSpPr txBox="1"/>
            <p:nvPr/>
          </p:nvSpPr>
          <p:spPr>
            <a:xfrm>
              <a:off x="10080104" y="3127276"/>
              <a:ext cx="5544616" cy="55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코트라 고딕체" panose="02020603020101020101" pitchFamily="18" charset="-127"/>
                  <a:ea typeface="코트라 고딕체" panose="02020603020101020101" pitchFamily="18" charset="-127"/>
                  <a:cs typeface="코트라 고딕체" panose="02020603020101020101" pitchFamily="18" charset="-127"/>
                </a:rPr>
                <a:t>회원 탈퇴 전에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코트라 고딕체" panose="02020603020101020101" pitchFamily="18" charset="-127"/>
                  <a:ea typeface="코트라 고딕체" panose="02020603020101020101" pitchFamily="18" charset="-127"/>
                  <a:cs typeface="코트라 고딕체" panose="02020603020101020101" pitchFamily="18" charset="-127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코트라 고딕체" panose="02020603020101020101" pitchFamily="18" charset="-127"/>
                  <a:ea typeface="코트라 고딕체" panose="02020603020101020101" pitchFamily="18" charset="-127"/>
                  <a:cs typeface="코트라 고딕체" panose="02020603020101020101" pitchFamily="18" charset="-127"/>
                </a:rPr>
                <a:t>본인확인 단계를 거침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8023D68-AF38-4628-9C84-FCDF9A366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" t="2032" r="1419" b="2550"/>
          <a:stretch/>
        </p:blipFill>
        <p:spPr>
          <a:xfrm>
            <a:off x="701494" y="2983260"/>
            <a:ext cx="4050017" cy="357751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BCA4DC-2E63-41BD-B9BB-A1E32572F099}"/>
              </a:ext>
            </a:extLst>
          </p:cNvPr>
          <p:cNvSpPr txBox="1"/>
          <p:nvPr/>
        </p:nvSpPr>
        <p:spPr>
          <a:xfrm>
            <a:off x="10232504" y="4221840"/>
            <a:ext cx="5544616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일반 계정일 경우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비밀번호로 본인 확인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소셜 계정일 경우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인증번호로 본인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99CD05-BC5F-47F9-928F-A07DAC06C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544" y="2911252"/>
            <a:ext cx="3185338" cy="45118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C5D18C9-105A-4AC3-A183-6FC2B543B7AD}"/>
              </a:ext>
            </a:extLst>
          </p:cNvPr>
          <p:cNvSpPr txBox="1"/>
          <p:nvPr/>
        </p:nvSpPr>
        <p:spPr>
          <a:xfrm>
            <a:off x="758490" y="2405064"/>
            <a:ext cx="2048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일반 계정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6BC1AA-0AED-436C-98CC-2F624A26F38B}"/>
              </a:ext>
            </a:extLst>
          </p:cNvPr>
          <p:cNvSpPr txBox="1"/>
          <p:nvPr/>
        </p:nvSpPr>
        <p:spPr>
          <a:xfrm>
            <a:off x="5039544" y="2335188"/>
            <a:ext cx="2662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소셜 계정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8118DB-89C1-4320-AE95-3FF214821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25" y="7663780"/>
            <a:ext cx="3711327" cy="11846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A0865-0C85-47E7-BC86-2C5AE78ED86C}"/>
              </a:ext>
            </a:extLst>
          </p:cNvPr>
          <p:cNvSpPr txBox="1"/>
          <p:nvPr/>
        </p:nvSpPr>
        <p:spPr>
          <a:xfrm>
            <a:off x="10235772" y="5874248"/>
            <a:ext cx="554461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비밀번호 변경을 클릭할 경우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일반 계정은 본인 확인 페이지로 이동하고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소셜 계정은 소셜에서 직접 변경하도록 알림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B5ECDB-D8A7-45A5-8DFE-AD98718715A5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본인 확인</a:t>
            </a:r>
          </a:p>
        </p:txBody>
      </p:sp>
    </p:spTree>
    <p:extLst>
      <p:ext uri="{BB962C8B-B14F-4D97-AF65-F5344CB8AC3E}">
        <p14:creationId xmlns:p14="http://schemas.microsoft.com/office/powerpoint/2010/main" val="3750712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4A05A-A64F-4382-9967-680343CBA049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607D3-E3DB-44EC-87CB-D944A63729F3}"/>
              </a:ext>
            </a:extLst>
          </p:cNvPr>
          <p:cNvSpPr txBox="1"/>
          <p:nvPr/>
        </p:nvSpPr>
        <p:spPr>
          <a:xfrm>
            <a:off x="10078988" y="3682517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로그인 정보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F876-24C8-44E0-884B-5756DE7847EC}"/>
              </a:ext>
            </a:extLst>
          </p:cNvPr>
          <p:cNvSpPr txBox="1"/>
          <p:nvPr/>
        </p:nvSpPr>
        <p:spPr>
          <a:xfrm>
            <a:off x="10077873" y="4106189"/>
            <a:ext cx="6770982" cy="55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로그인 한 회원의 정보와 개인정보 변경 페이지 연결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A1626C-2BFC-CEA4-A15D-7A25FF327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26" y="4904559"/>
            <a:ext cx="8617923" cy="32336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BF4CF4-3810-7A85-5FED-827599DF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10" y="2955702"/>
            <a:ext cx="5467631" cy="809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BAD39-837B-C515-E147-AE9D4F9C4CC3}"/>
              </a:ext>
            </a:extLst>
          </p:cNvPr>
          <p:cNvSpPr txBox="1"/>
          <p:nvPr/>
        </p:nvSpPr>
        <p:spPr>
          <a:xfrm>
            <a:off x="10078988" y="508291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즐겨찾기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C89DC-6F98-FEFC-7081-78A2A771E6F3}"/>
              </a:ext>
            </a:extLst>
          </p:cNvPr>
          <p:cNvSpPr txBox="1"/>
          <p:nvPr/>
        </p:nvSpPr>
        <p:spPr>
          <a:xfrm>
            <a:off x="10078988" y="6908986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여행일기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38C15-B07D-FEDA-1649-4145592536E2}"/>
              </a:ext>
            </a:extLst>
          </p:cNvPr>
          <p:cNvSpPr txBox="1"/>
          <p:nvPr/>
        </p:nvSpPr>
        <p:spPr>
          <a:xfrm>
            <a:off x="10078988" y="8455868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7F77D-DF37-A5BD-4F0B-AA3A7669F4C7}"/>
              </a:ext>
            </a:extLst>
          </p:cNvPr>
          <p:cNvSpPr txBox="1"/>
          <p:nvPr/>
        </p:nvSpPr>
        <p:spPr>
          <a:xfrm>
            <a:off x="10077873" y="5565438"/>
            <a:ext cx="6770982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홈페이지를 구경하고 마음에 드는 관광지나 장소를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마이페이지에 저장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84053-2831-B20F-5A39-D9578291B26D}"/>
              </a:ext>
            </a:extLst>
          </p:cNvPr>
          <p:cNvSpPr txBox="1"/>
          <p:nvPr/>
        </p:nvSpPr>
        <p:spPr>
          <a:xfrm>
            <a:off x="10078988" y="7363338"/>
            <a:ext cx="7703087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기억에 남거나 기억에 남기고 싶은 추억을 저장 해둘 수 있는 페이지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3FC43D-01E8-0D43-1858-31E9A235DD68}"/>
              </a:ext>
            </a:extLst>
          </p:cNvPr>
          <p:cNvSpPr txBox="1"/>
          <p:nvPr/>
        </p:nvSpPr>
        <p:spPr>
          <a:xfrm>
            <a:off x="10078988" y="8872329"/>
            <a:ext cx="6770982" cy="55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관리자에게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1:1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문의를 남길 수 있는 페이지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DFC27D-326C-38CD-15D7-C13C3A41B7A2}"/>
              </a:ext>
            </a:extLst>
          </p:cNvPr>
          <p:cNvSpPr txBox="1"/>
          <p:nvPr/>
        </p:nvSpPr>
        <p:spPr>
          <a:xfrm>
            <a:off x="10077873" y="2529702"/>
            <a:ext cx="7703085" cy="55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로그인한 회원들에게 제공하는 기능을 모아둔 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A48DF0-E79F-40C4-996A-633FE789A320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마이페이지 메인</a:t>
            </a:r>
          </a:p>
        </p:txBody>
      </p:sp>
    </p:spTree>
    <p:extLst>
      <p:ext uri="{BB962C8B-B14F-4D97-AF65-F5344CB8AC3E}">
        <p14:creationId xmlns:p14="http://schemas.microsoft.com/office/powerpoint/2010/main" val="1575507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773F-E342-5BEA-1842-798BBA5ABD1D}"/>
            </a:ext>
          </a:extLst>
        </p:cNvPr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>
            <a:extLst>
              <a:ext uri="{FF2B5EF4-FFF2-40B4-BE49-F238E27FC236}">
                <a16:creationId xmlns:a16="http://schemas.microsoft.com/office/drawing/2014/main" id="{094B947A-107A-5DA7-0B7C-E9D9E54A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>
            <a:extLst>
              <a:ext uri="{FF2B5EF4-FFF2-40B4-BE49-F238E27FC236}">
                <a16:creationId xmlns:a16="http://schemas.microsoft.com/office/drawing/2014/main" id="{7ED415E5-BFDE-743A-E93D-6C0C9A941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DC7B2E-E9DD-54D9-4F07-56C105D961D8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221DE-5D4C-3B7D-3708-A5CEF31D60F2}"/>
              </a:ext>
            </a:extLst>
          </p:cNvPr>
          <p:cNvSpPr txBox="1"/>
          <p:nvPr/>
        </p:nvSpPr>
        <p:spPr>
          <a:xfrm>
            <a:off x="10080104" y="2647951"/>
            <a:ext cx="62876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다이어리 최초 페이지와 작성 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293BB-D0CB-634B-A61E-1B3B3E6B202B}"/>
              </a:ext>
            </a:extLst>
          </p:cNvPr>
          <p:cNvSpPr txBox="1"/>
          <p:nvPr/>
        </p:nvSpPr>
        <p:spPr>
          <a:xfrm>
            <a:off x="10080104" y="3337520"/>
            <a:ext cx="7411062" cy="3606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최초에 다이어리 목록이 비어 있을 때 작성 안내 문구를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보여준 뒤 다이어리 작성 페이지로 이동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제목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내용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방문일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사진 등 간단한 다이어리 기능을 제공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테마로 여러가지 주제를 선택 할 수 있게 하여 나중에 테마나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제목을 보고 그 날을 떠올릴 수 있도록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2F3082-2BF7-99BF-97F6-A45DB1445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17" y="2123046"/>
            <a:ext cx="2441386" cy="18951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6708CB-B713-13CA-7EC6-F57D859BEB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2828" r="7915" b="2582"/>
          <a:stretch/>
        </p:blipFill>
        <p:spPr>
          <a:xfrm>
            <a:off x="992617" y="4229606"/>
            <a:ext cx="6192689" cy="4745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944A29-7549-1E9D-AAE7-E12DE390C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214" y="2133600"/>
            <a:ext cx="2067466" cy="18951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C6505-2553-40EC-85D8-0972F2217A76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다이어리</a:t>
            </a:r>
          </a:p>
        </p:txBody>
      </p:sp>
    </p:spTree>
    <p:extLst>
      <p:ext uri="{BB962C8B-B14F-4D97-AF65-F5344CB8AC3E}">
        <p14:creationId xmlns:p14="http://schemas.microsoft.com/office/powerpoint/2010/main" val="838648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75EC-9D00-6EDC-A618-5A5E1F721CA3}"/>
            </a:ext>
          </a:extLst>
        </p:cNvPr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>
            <a:extLst>
              <a:ext uri="{FF2B5EF4-FFF2-40B4-BE49-F238E27FC236}">
                <a16:creationId xmlns:a16="http://schemas.microsoft.com/office/drawing/2014/main" id="{CC9C7B4E-B75B-08A1-F19D-D9502266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>
            <a:extLst>
              <a:ext uri="{FF2B5EF4-FFF2-40B4-BE49-F238E27FC236}">
                <a16:creationId xmlns:a16="http://schemas.microsoft.com/office/drawing/2014/main" id="{95B14771-5D3B-EF36-473F-CF9901CF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AC4E1-C951-F5EE-E7EE-889520FE36DC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09EAE-EB64-5ACC-5AC7-867C2224E1CD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다이어리 목록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29F82-61DB-9568-7B35-A42884E43384}"/>
              </a:ext>
            </a:extLst>
          </p:cNvPr>
          <p:cNvSpPr txBox="1"/>
          <p:nvPr/>
        </p:nvSpPr>
        <p:spPr>
          <a:xfrm>
            <a:off x="10080104" y="3127277"/>
            <a:ext cx="5948022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사진과 제목 테마를 강조하여 한눈에 무슨 내용인지 생각 나게끔 목록을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9DBD73-083F-45E8-554D-135BA7DA4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92" y="2330702"/>
            <a:ext cx="6040790" cy="4213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B12203-97D4-35CA-6964-F19D47B70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90" y="6797260"/>
            <a:ext cx="6040790" cy="1327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A54363-ED6D-135D-5434-63DC8EE22EFF}"/>
              </a:ext>
            </a:extLst>
          </p:cNvPr>
          <p:cNvSpPr txBox="1"/>
          <p:nvPr/>
        </p:nvSpPr>
        <p:spPr>
          <a:xfrm>
            <a:off x="10080104" y="4783729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다이어리 검색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페이징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F7B98-DF72-C410-01E1-9DB38E6C7B6C}"/>
              </a:ext>
            </a:extLst>
          </p:cNvPr>
          <p:cNvSpPr txBox="1"/>
          <p:nvPr/>
        </p:nvSpPr>
        <p:spPr>
          <a:xfrm>
            <a:off x="10080104" y="5291560"/>
            <a:ext cx="5948022" cy="3606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다이어리가 많아지면 찾기 힘들어 질 수 있기 때문에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 </a:t>
            </a:r>
            <a:r>
              <a:rPr lang="ko-KR" altLang="en-US" sz="220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페이징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처리를 하여 한 페이지에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3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개의 다이어리를 보여줌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제목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테마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내용을 검색하여 어렴풋이 떠오르는 다이어리나 찾고 싶은 다이어리를 쉽게 찾을 수 있게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0FF81-35FA-42E4-951F-350AC7D96BED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다이어리</a:t>
            </a:r>
          </a:p>
        </p:txBody>
      </p:sp>
    </p:spTree>
    <p:extLst>
      <p:ext uri="{BB962C8B-B14F-4D97-AF65-F5344CB8AC3E}">
        <p14:creationId xmlns:p14="http://schemas.microsoft.com/office/powerpoint/2010/main" val="676751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AF326-2708-28AB-D2B4-3F7BBB22B6B8}"/>
            </a:ext>
          </a:extLst>
        </p:cNvPr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>
            <a:extLst>
              <a:ext uri="{FF2B5EF4-FFF2-40B4-BE49-F238E27FC236}">
                <a16:creationId xmlns:a16="http://schemas.microsoft.com/office/drawing/2014/main" id="{7C550864-A24D-FC16-7192-1CB50948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>
            <a:extLst>
              <a:ext uri="{FF2B5EF4-FFF2-40B4-BE49-F238E27FC236}">
                <a16:creationId xmlns:a16="http://schemas.microsoft.com/office/drawing/2014/main" id="{585B4FC7-7995-8494-4E1A-DF750EC4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A6B151-DB6E-AC57-3B82-7E9D0FFF7320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866B5-81F7-4C1C-1DCD-A08610826191}"/>
              </a:ext>
            </a:extLst>
          </p:cNvPr>
          <p:cNvSpPr txBox="1"/>
          <p:nvPr/>
        </p:nvSpPr>
        <p:spPr>
          <a:xfrm>
            <a:off x="10080104" y="2647951"/>
            <a:ext cx="338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다이어리 상세페이지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31D72-EDBA-2673-B363-40D45A61F827}"/>
              </a:ext>
            </a:extLst>
          </p:cNvPr>
          <p:cNvSpPr txBox="1"/>
          <p:nvPr/>
        </p:nvSpPr>
        <p:spPr>
          <a:xfrm>
            <a:off x="10080104" y="3127277"/>
            <a:ext cx="6614228" cy="3098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제목을 클릭하면 다이어리 상세 페이지를 볼 수 있게 구현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왼쪽에는 제목과 내용을 쓸 수 있게 하였고 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오른쪽에는 그날의 디테일한 내용을 추가할 수 있게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19AEE-DC15-CC86-4677-19816D50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95" y="2668362"/>
            <a:ext cx="7192272" cy="4950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E8FDCF-266D-43BF-8C3C-C98528B6E4BF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다이어리</a:t>
            </a:r>
          </a:p>
        </p:txBody>
      </p:sp>
    </p:spTree>
    <p:extLst>
      <p:ext uri="{BB962C8B-B14F-4D97-AF65-F5344CB8AC3E}">
        <p14:creationId xmlns:p14="http://schemas.microsoft.com/office/powerpoint/2010/main" val="424343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390525" y="542925"/>
          <a:ext cx="18011775" cy="8048625"/>
          <a:chOff x="-390525" y="542925"/>
          <a:chExt cx="18011775" cy="8048625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B3079E-3362-4086-8C76-3481EDEFF768}"/>
              </a:ext>
            </a:extLst>
          </p:cNvPr>
          <p:cNvGrpSpPr/>
          <p:nvPr/>
        </p:nvGrpSpPr>
        <p:grpSpPr>
          <a:xfrm>
            <a:off x="895350" y="800100"/>
            <a:ext cx="15535275" cy="8582025"/>
            <a:chOff x="895350" y="800100"/>
            <a:chExt cx="15535275" cy="8582025"/>
          </a:xfrm>
        </p:grpSpPr>
        <p:pic>
          <p:nvPicPr>
            <p:cNvPr id="20" name="drawline8504622766875">
              <a:extLst>
                <a:ext uri="{FF2B5EF4-FFF2-40B4-BE49-F238E27FC236}">
                  <a16:creationId xmlns:a16="http://schemas.microsoft.com/office/drawing/2014/main" id="{8628B64E-BE78-427F-B9DD-232A54AA2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54100" y="2895600"/>
              <a:ext cx="66675" cy="6486525"/>
            </a:xfrm>
            <a:prstGeom prst="rect">
              <a:avLst/>
            </a:prstGeom>
            <a:noFill/>
          </p:spPr>
        </p:pic>
        <p:pic>
          <p:nvPicPr>
            <p:cNvPr id="21" name="text71733532211013">
              <a:extLst>
                <a:ext uri="{FF2B5EF4-FFF2-40B4-BE49-F238E27FC236}">
                  <a16:creationId xmlns:a16="http://schemas.microsoft.com/office/drawing/2014/main" id="{445223D5-2C73-473C-AA30-8856C5586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175" y="4143375"/>
              <a:ext cx="10601325" cy="1095375"/>
            </a:xfrm>
            <a:prstGeom prst="rect">
              <a:avLst/>
            </a:prstGeom>
            <a:noFill/>
          </p:spPr>
        </p:pic>
        <p:pic>
          <p:nvPicPr>
            <p:cNvPr id="22" name="text14024269273546">
              <a:extLst>
                <a:ext uri="{FF2B5EF4-FFF2-40B4-BE49-F238E27FC236}">
                  <a16:creationId xmlns:a16="http://schemas.microsoft.com/office/drawing/2014/main" id="{7E472CA7-1664-445E-BE96-AC8FCD6F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350" y="3200400"/>
              <a:ext cx="5057775" cy="561975"/>
            </a:xfrm>
            <a:prstGeom prst="rect">
              <a:avLst/>
            </a:prstGeom>
            <a:noFill/>
          </p:spPr>
        </p:pic>
        <p:pic>
          <p:nvPicPr>
            <p:cNvPr id="23" name="text54127049056223">
              <a:extLst>
                <a:ext uri="{FF2B5EF4-FFF2-40B4-BE49-F238E27FC236}">
                  <a16:creationId xmlns:a16="http://schemas.microsoft.com/office/drawing/2014/main" id="{A50E2554-D7D0-4DC9-B0F6-CEF14F425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350" y="6029325"/>
              <a:ext cx="5600700" cy="561975"/>
            </a:xfrm>
            <a:prstGeom prst="rect">
              <a:avLst/>
            </a:prstGeom>
            <a:noFill/>
          </p:spPr>
        </p:pic>
        <p:pic>
          <p:nvPicPr>
            <p:cNvPr id="24" name="text5805528757910">
              <a:extLst>
                <a:ext uri="{FF2B5EF4-FFF2-40B4-BE49-F238E27FC236}">
                  <a16:creationId xmlns:a16="http://schemas.microsoft.com/office/drawing/2014/main" id="{B9206731-9501-446C-9C9D-FF9DBA234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6350" y="6877050"/>
              <a:ext cx="15154275" cy="2266950"/>
            </a:xfrm>
            <a:prstGeom prst="rect">
              <a:avLst/>
            </a:prstGeom>
            <a:noFill/>
          </p:spPr>
        </p:pic>
        <p:pic>
          <p:nvPicPr>
            <p:cNvPr id="25" name="text65191453185503">
              <a:extLst>
                <a:ext uri="{FF2B5EF4-FFF2-40B4-BE49-F238E27FC236}">
                  <a16:creationId xmlns:a16="http://schemas.microsoft.com/office/drawing/2014/main" id="{C093BCB0-5482-4531-932A-E06AD74C7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3950" y="800100"/>
              <a:ext cx="4819650" cy="933450"/>
            </a:xfrm>
            <a:prstGeom prst="rect">
              <a:avLst/>
            </a:prstGeom>
            <a:noFill/>
          </p:spPr>
        </p:pic>
      </p:grpSp>
      <p:pic>
        <p:nvPicPr>
          <p:cNvPr id="10" name="rect3462665702333">
            <a:extLst>
              <a:ext uri="{FF2B5EF4-FFF2-40B4-BE49-F238E27FC236}">
                <a16:creationId xmlns:a16="http://schemas.microsoft.com/office/drawing/2014/main" id="{45CED7DD-CFB6-49C6-A1C7-0A240E6B8F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0525" y="542925"/>
            <a:ext cx="6343650" cy="144780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027AA3-2857-473E-B39B-4164C221D334}"/>
              </a:ext>
            </a:extLst>
          </p:cNvPr>
          <p:cNvSpPr txBox="1"/>
          <p:nvPr/>
        </p:nvSpPr>
        <p:spPr>
          <a:xfrm>
            <a:off x="2159224" y="823020"/>
            <a:ext cx="366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개요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431E6-FDDB-62BF-AEBC-7E5762DD6D73}"/>
            </a:ext>
          </a:extLst>
        </p:cNvPr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>
            <a:extLst>
              <a:ext uri="{FF2B5EF4-FFF2-40B4-BE49-F238E27FC236}">
                <a16:creationId xmlns:a16="http://schemas.microsoft.com/office/drawing/2014/main" id="{F91F1B2F-060A-A373-90CE-9D350AC94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>
            <a:extLst>
              <a:ext uri="{FF2B5EF4-FFF2-40B4-BE49-F238E27FC236}">
                <a16:creationId xmlns:a16="http://schemas.microsoft.com/office/drawing/2014/main" id="{B6688858-4E8E-45B5-761A-0E76D0BD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7CA818-382C-1766-2A37-EA8FAF75FB6A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90083-219E-6650-BF11-AC4DE712A589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다이어리 수정 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8CB526-13EF-1426-6EBF-29C53ADA19B7}"/>
              </a:ext>
            </a:extLst>
          </p:cNvPr>
          <p:cNvSpPr txBox="1"/>
          <p:nvPr/>
        </p:nvSpPr>
        <p:spPr>
          <a:xfrm>
            <a:off x="10080104" y="3127277"/>
            <a:ext cx="6770982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작성 폼과 같은 폼으로 구현 하였고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작성된 내용을 불러와서 그것을 기반으로 수정하도록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416053-DE8F-F620-20D6-5C5FB2573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13" y="2330702"/>
            <a:ext cx="7004643" cy="4109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F37738-9A12-20A0-48F5-9EEF39AC7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62" y="7182228"/>
            <a:ext cx="4257894" cy="1352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012C4E-EEDC-ADCD-348E-6D49C6D9F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14" y="7127332"/>
            <a:ext cx="952550" cy="1266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59F1F4-E343-CC7D-16B1-D8871C6ED661}"/>
              </a:ext>
            </a:extLst>
          </p:cNvPr>
          <p:cNvSpPr txBox="1"/>
          <p:nvPr/>
        </p:nvSpPr>
        <p:spPr>
          <a:xfrm>
            <a:off x="10115989" y="4888177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다이어리 삭제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07E45-931A-9D6C-EDF6-FB5CAFD4FB2B}"/>
              </a:ext>
            </a:extLst>
          </p:cNvPr>
          <p:cNvSpPr txBox="1"/>
          <p:nvPr/>
        </p:nvSpPr>
        <p:spPr>
          <a:xfrm>
            <a:off x="10115989" y="5396007"/>
            <a:ext cx="5820698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삭제 버튼을 누르면 한번 더 확인하는 경고창을 먼저 띄워주고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확인을 누르면 삭제되도록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EC66BE-8F82-4FFE-B5FD-0A9D5623B93C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다이어리</a:t>
            </a:r>
          </a:p>
        </p:txBody>
      </p:sp>
    </p:spTree>
    <p:extLst>
      <p:ext uri="{BB962C8B-B14F-4D97-AF65-F5344CB8AC3E}">
        <p14:creationId xmlns:p14="http://schemas.microsoft.com/office/powerpoint/2010/main" val="569236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004DA-832E-BAA3-2236-B3770A9194CD}"/>
            </a:ext>
          </a:extLst>
        </p:cNvPr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>
            <a:extLst>
              <a:ext uri="{FF2B5EF4-FFF2-40B4-BE49-F238E27FC236}">
                <a16:creationId xmlns:a16="http://schemas.microsoft.com/office/drawing/2014/main" id="{8C6ADE55-7C1D-F6EB-54D9-3EBDFF4C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>
            <a:extLst>
              <a:ext uri="{FF2B5EF4-FFF2-40B4-BE49-F238E27FC236}">
                <a16:creationId xmlns:a16="http://schemas.microsoft.com/office/drawing/2014/main" id="{BD2ADF8D-55B7-15CC-208F-D4E784AC6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133A5E-131A-F7EC-C24C-18ACB6708D15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71964-9F94-1E7A-3750-2586AD015127}"/>
              </a:ext>
            </a:extLst>
          </p:cNvPr>
          <p:cNvSpPr txBox="1"/>
          <p:nvPr/>
        </p:nvSpPr>
        <p:spPr>
          <a:xfrm>
            <a:off x="10080104" y="2647951"/>
            <a:ext cx="48638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최초 페이지와 작성 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90D8F-17DD-5DE5-269E-B6039B522CAE}"/>
              </a:ext>
            </a:extLst>
          </p:cNvPr>
          <p:cNvSpPr txBox="1"/>
          <p:nvPr/>
        </p:nvSpPr>
        <p:spPr>
          <a:xfrm>
            <a:off x="10080103" y="3417463"/>
            <a:ext cx="7149806" cy="259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다이어리와 마찬가지로 최초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Q&amp;A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페이지가 비어 있으면 작성안내 문구를 보여준 뒤 작성 페이지로 이동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제목과 내용은 필수 입력란으로 하였고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Q&amp;A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에 필요하다면 첨부파일을 첨부할 수 있도록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657EE6-5ACE-FD12-D6E8-A78A01A0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2" y="2901866"/>
            <a:ext cx="2507727" cy="2347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443981-95F9-96ED-40C2-392A76FF3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95" y="2901866"/>
            <a:ext cx="5066736" cy="5193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B8A824-CAFE-0CBA-A0DB-E2D5D5C32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4" y="5811020"/>
            <a:ext cx="2507726" cy="737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64F488-3198-4774-9C3A-17306FE3A10F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92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3F9B2-6374-8C75-5FA7-5F79920EEAC5}"/>
            </a:ext>
          </a:extLst>
        </p:cNvPr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>
            <a:extLst>
              <a:ext uri="{FF2B5EF4-FFF2-40B4-BE49-F238E27FC236}">
                <a16:creationId xmlns:a16="http://schemas.microsoft.com/office/drawing/2014/main" id="{806EB931-0661-3CCB-2BBE-4A0898BE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>
            <a:extLst>
              <a:ext uri="{FF2B5EF4-FFF2-40B4-BE49-F238E27FC236}">
                <a16:creationId xmlns:a16="http://schemas.microsoft.com/office/drawing/2014/main" id="{F818459B-D011-FBE8-A329-FDE85941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E143ED-93ED-8218-89A6-DC639F43CB5B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52283-B583-05F9-48D9-E4F2B90F8E44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목록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2DFB01-86C0-BD92-2B3D-F444566FB547}"/>
              </a:ext>
            </a:extLst>
          </p:cNvPr>
          <p:cNvSpPr txBox="1"/>
          <p:nvPr/>
        </p:nvSpPr>
        <p:spPr>
          <a:xfrm>
            <a:off x="10080104" y="3337520"/>
            <a:ext cx="7032240" cy="3606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내가 작성한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Q&amp;A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목록을 볼 수 있는 페이지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기본적으로 수정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삭제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상세페이지로의 연결이 가능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 err="1">
                <a:solidFill>
                  <a:srgbClr val="FF0000"/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처리중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rgbClr val="00B050"/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답변완료</a:t>
            </a:r>
            <a:r>
              <a:rPr lang="ko-KR" altLang="en-US" sz="2201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는 </a:t>
            </a:r>
            <a:r>
              <a:rPr lang="en-US" altLang="ko-KR" sz="2201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MANAGER</a:t>
            </a:r>
            <a:r>
              <a:rPr lang="ko-KR" altLang="en-US" sz="2201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가 답변을 남긴 후 답변 완료</a:t>
            </a:r>
            <a:r>
              <a:rPr lang="en-US" altLang="ko-KR" sz="2201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버튼을 클릭하면 </a:t>
            </a:r>
            <a:r>
              <a:rPr lang="ko-KR" altLang="en-US" sz="2201" dirty="0" err="1">
                <a:solidFill>
                  <a:srgbClr val="FF0000"/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처리중</a:t>
            </a:r>
            <a:r>
              <a:rPr lang="ko-KR" altLang="en-US" sz="2201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에서 </a:t>
            </a:r>
            <a:r>
              <a:rPr lang="ko-KR" altLang="en-US" sz="2201" dirty="0">
                <a:solidFill>
                  <a:srgbClr val="00B050"/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답변 완료</a:t>
            </a:r>
            <a:r>
              <a:rPr lang="ko-KR" altLang="en-US" sz="2201" dirty="0">
                <a:solidFill>
                  <a:srgbClr val="002060"/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로</a:t>
            </a:r>
            <a:r>
              <a:rPr lang="ko-KR" altLang="en-US" sz="2201" dirty="0">
                <a:solidFill>
                  <a:srgbClr val="00B050"/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바뀌어 작성자가 확인이 가능하도록 구현</a:t>
            </a:r>
            <a:endParaRPr lang="en-US" altLang="ko-KR" sz="2201" dirty="0"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6AF7-5BC9-F692-0F3D-DAB536E67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32" y="2647950"/>
            <a:ext cx="6472112" cy="4989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A624F-1576-4553-8104-FC65EE4230E0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741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A2B55-2F67-F2A4-8C14-B6A73F5862CD}"/>
            </a:ext>
          </a:extLst>
        </p:cNvPr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>
            <a:extLst>
              <a:ext uri="{FF2B5EF4-FFF2-40B4-BE49-F238E27FC236}">
                <a16:creationId xmlns:a16="http://schemas.microsoft.com/office/drawing/2014/main" id="{36148365-2A8F-EAAD-FA89-C426B5E1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>
            <a:extLst>
              <a:ext uri="{FF2B5EF4-FFF2-40B4-BE49-F238E27FC236}">
                <a16:creationId xmlns:a16="http://schemas.microsoft.com/office/drawing/2014/main" id="{7748FC0D-7706-3576-8D55-3E66562C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1FACBA-A275-A8B8-5C13-52F6F26FF6C1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BB6FE-40B1-4616-73F3-A4E335974BA7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상세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05F271-ED9B-BABA-8774-52A5938B6115}"/>
              </a:ext>
            </a:extLst>
          </p:cNvPr>
          <p:cNvSpPr txBox="1"/>
          <p:nvPr/>
        </p:nvSpPr>
        <p:spPr>
          <a:xfrm>
            <a:off x="10080104" y="3481536"/>
            <a:ext cx="6836297" cy="3606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상세페이지에선 작성한 제목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내용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닉네임 등이 나오고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첨부파일 다운을 통해 첨부한 파일을 다운받을 수 있도록 구현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그 아래에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MANAGER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가 댓글을 통해 답변을 완료하고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이어서 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MANAGER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와 작성자가 댓글을 통해 소통 할 수 있는 공간을 구현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1AAD20-9F86-68FA-BC60-7BBD8E5CB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4" y="2145658"/>
            <a:ext cx="5325521" cy="35889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BC8A34-FD14-AC90-9C39-704648226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36" y="4749554"/>
            <a:ext cx="5100810" cy="40418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AE7D78-5F89-CA88-CAF1-B71C5101C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4" y="6577571"/>
            <a:ext cx="3142805" cy="13708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390BF2-2606-48DA-A5E8-5B55D42B683F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531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7E3A5-DE59-AADC-51BF-FE2D5F66AA68}"/>
            </a:ext>
          </a:extLst>
        </p:cNvPr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>
            <a:extLst>
              <a:ext uri="{FF2B5EF4-FFF2-40B4-BE49-F238E27FC236}">
                <a16:creationId xmlns:a16="http://schemas.microsoft.com/office/drawing/2014/main" id="{B1CB1075-2A18-BEB9-8190-AC67154A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>
            <a:extLst>
              <a:ext uri="{FF2B5EF4-FFF2-40B4-BE49-F238E27FC236}">
                <a16:creationId xmlns:a16="http://schemas.microsoft.com/office/drawing/2014/main" id="{57C2BF86-2C96-52AC-1112-8F21BD7F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41CB4E-3A89-E247-B53E-C8734562D4D7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63170-1BD3-3ED1-1A01-2F7119D7EDBC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수정폼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411BE-D438-1EBE-8CB0-C5081C3EC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65" y="2198866"/>
            <a:ext cx="4741101" cy="46260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575041-7EA9-578E-C5A8-1A7A7644D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65" y="7253347"/>
            <a:ext cx="952550" cy="1266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B70B70-7236-7382-158D-F924DE9726C2}"/>
              </a:ext>
            </a:extLst>
          </p:cNvPr>
          <p:cNvSpPr txBox="1"/>
          <p:nvPr/>
        </p:nvSpPr>
        <p:spPr>
          <a:xfrm>
            <a:off x="10080104" y="3357359"/>
            <a:ext cx="6770982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작성 폼과 같은 폼으로 구현 하였고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작성된 내용을 불러와서 그것을 기반으로 수정하도록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8D5D8-E696-E6E0-5B57-ED634A134B90}"/>
              </a:ext>
            </a:extLst>
          </p:cNvPr>
          <p:cNvSpPr txBox="1"/>
          <p:nvPr/>
        </p:nvSpPr>
        <p:spPr>
          <a:xfrm>
            <a:off x="10115989" y="529780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F5E4DD-C997-2A9B-F6ED-73BCEBBF4A7E}"/>
              </a:ext>
            </a:extLst>
          </p:cNvPr>
          <p:cNvSpPr txBox="1"/>
          <p:nvPr/>
        </p:nvSpPr>
        <p:spPr>
          <a:xfrm>
            <a:off x="10115989" y="6021655"/>
            <a:ext cx="5820698" cy="10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삭제 버튼을 누르면 한번 더 확인하는 경고창을 먼저 띄워주고 확인을 누르면 삭제되도록 구현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380320-E10C-1AD1-7F7F-403489644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13" y="7253347"/>
            <a:ext cx="4741101" cy="1578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3BA7D7-B8C3-4C2B-B386-E0D3D119C148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451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61BE2-8E9E-935D-742F-66AF7E1E441F}"/>
            </a:ext>
          </a:extLst>
        </p:cNvPr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>
            <a:extLst>
              <a:ext uri="{FF2B5EF4-FFF2-40B4-BE49-F238E27FC236}">
                <a16:creationId xmlns:a16="http://schemas.microsoft.com/office/drawing/2014/main" id="{DDD1B803-0909-A329-2EE3-77E1EA95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>
            <a:extLst>
              <a:ext uri="{FF2B5EF4-FFF2-40B4-BE49-F238E27FC236}">
                <a16:creationId xmlns:a16="http://schemas.microsoft.com/office/drawing/2014/main" id="{EB6D60E7-9FEB-4597-6EE0-53796F59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B1513D-CECF-A51A-8FD1-74B4C51EF3AB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111F9-5922-0178-E9B0-E1EC1C740F3C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관리자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C25581-CFF3-8E5B-03E7-416083D4D0E8}"/>
              </a:ext>
            </a:extLst>
          </p:cNvPr>
          <p:cNvSpPr txBox="1"/>
          <p:nvPr/>
        </p:nvSpPr>
        <p:spPr>
          <a:xfrm>
            <a:off x="10080104" y="3421432"/>
            <a:ext cx="7476377" cy="2082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모든 회원의 게시글이 매니저 페이지에 구현이 되고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MANAGER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는 모든 글에 대해 부적절하거나 관련이 없는 질문에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대해서는 게시글을 삭제하거나 수정 할 수 있는 권한을 가짐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634068-3524-AA48-F4A6-B98F2711A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29" y="2647950"/>
            <a:ext cx="6873746" cy="5437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FFFAAC-48F1-410C-B27E-1E5DE35AC89B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985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00DBA-B235-DC52-018A-FBCF850247A1}"/>
            </a:ext>
          </a:extLst>
        </p:cNvPr>
        <p:cNvGrpSpPr/>
        <p:nvPr/>
      </p:nvGrpSpPr>
      <p:grpSpPr>
        <a:xfrm>
          <a:off x="361950" y="1009650"/>
          <a:ext cx="18916650" cy="9277350"/>
          <a:chOff x="361950" y="1009650"/>
          <a:chExt cx="18916650" cy="9277350"/>
        </a:xfrm>
      </p:grpSpPr>
      <p:pic>
        <p:nvPicPr>
          <p:cNvPr id="10" name="rect96350311216493">
            <a:extLst>
              <a:ext uri="{FF2B5EF4-FFF2-40B4-BE49-F238E27FC236}">
                <a16:creationId xmlns:a16="http://schemas.microsoft.com/office/drawing/2014/main" id="{370E41F5-BCE2-7B43-9F64-3FB3E281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09650"/>
            <a:ext cx="8905875" cy="8267700"/>
          </a:xfrm>
          <a:prstGeom prst="rect">
            <a:avLst/>
          </a:prstGeom>
          <a:noFill/>
        </p:spPr>
      </p:pic>
      <p:pic>
        <p:nvPicPr>
          <p:cNvPr id="2" name="rect95427902708219">
            <a:extLst>
              <a:ext uri="{FF2B5EF4-FFF2-40B4-BE49-F238E27FC236}">
                <a16:creationId xmlns:a16="http://schemas.microsoft.com/office/drawing/2014/main" id="{E5AAA2C8-5018-96D4-092D-3EA73074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1028700"/>
            <a:ext cx="8972550" cy="11049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F1582E-8E8C-5D21-BCDC-9627A9D98457}"/>
              </a:ext>
            </a:extLst>
          </p:cNvPr>
          <p:cNvSpPr txBox="1"/>
          <p:nvPr/>
        </p:nvSpPr>
        <p:spPr>
          <a:xfrm>
            <a:off x="10391775" y="1323976"/>
            <a:ext cx="789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EF5A73-8482-06FC-605B-A4242B63A6E9}"/>
              </a:ext>
            </a:extLst>
          </p:cNvPr>
          <p:cNvSpPr txBox="1"/>
          <p:nvPr/>
        </p:nvSpPr>
        <p:spPr>
          <a:xfrm>
            <a:off x="10080104" y="2647951"/>
            <a:ext cx="338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관리자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D1F84-7AC8-5F51-C708-DDD7348D1AC1}"/>
              </a:ext>
            </a:extLst>
          </p:cNvPr>
          <p:cNvSpPr txBox="1"/>
          <p:nvPr/>
        </p:nvSpPr>
        <p:spPr>
          <a:xfrm>
            <a:off x="10080104" y="3425399"/>
            <a:ext cx="7188993" cy="15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MANAGER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회원의 질문에 대한 답을 댓글형식으로 남긴 뒤 답변완료 버튼을 통해 회원에게 답변이 완료되었다고</a:t>
            </a:r>
            <a:r>
              <a:rPr lang="en-US" altLang="ko-KR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201" dirty="0">
                <a:solidFill>
                  <a:schemeClr val="tx1">
                    <a:lumMod val="75000"/>
                    <a:lumOff val="25000"/>
                  </a:schemeClr>
                </a:solidFill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나타낼 수 있게 구현</a:t>
            </a:r>
            <a:endParaRPr lang="en-US" altLang="ko-KR" sz="2201" dirty="0">
              <a:solidFill>
                <a:schemeClr val="tx1">
                  <a:lumMod val="75000"/>
                  <a:lumOff val="25000"/>
                </a:schemeClr>
              </a:solidFill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C61B9-1B1C-2759-30E5-EDBDCD46A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9" y="7546866"/>
            <a:ext cx="7183119" cy="15008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E6ED41-E819-669F-A8CA-99C8A8A42B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7" b="58853"/>
          <a:stretch/>
        </p:blipFill>
        <p:spPr>
          <a:xfrm>
            <a:off x="664382" y="6134777"/>
            <a:ext cx="7175886" cy="1240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2EC05B-F370-7EB8-FE9A-5828E862C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9" y="2159387"/>
            <a:ext cx="5338407" cy="35976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8A709C-F782-0A88-AD3B-038DCD2C3A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4" y="3415308"/>
            <a:ext cx="4688994" cy="388860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A4BEA6-F8AC-4346-8A88-7FB2521B9B7C}"/>
              </a:ext>
            </a:extLst>
          </p:cNvPr>
          <p:cNvSpPr txBox="1"/>
          <p:nvPr/>
        </p:nvSpPr>
        <p:spPr>
          <a:xfrm>
            <a:off x="1640541" y="1262420"/>
            <a:ext cx="6589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642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4848225" y="542925"/>
          <a:ext cx="19030950" cy="17449800"/>
          <a:chOff x="-4848225" y="542925"/>
          <a:chExt cx="19030950" cy="17449800"/>
        </a:xfrm>
      </p:grpSpPr>
      <p:pic>
        <p:nvPicPr>
          <p:cNvPr id="14" name="rect86779548337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425" y="542925"/>
            <a:ext cx="19764375" cy="1447800"/>
          </a:xfrm>
          <a:prstGeom prst="rect">
            <a:avLst/>
          </a:prstGeom>
          <a:noFill/>
        </p:spPr>
      </p:pic>
      <p:pic>
        <p:nvPicPr>
          <p:cNvPr id="2" name="rect221018236918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8225" y="3981450"/>
            <a:ext cx="13468350" cy="13468350"/>
          </a:xfrm>
          <a:prstGeom prst="rect">
            <a:avLst/>
          </a:prstGeom>
          <a:noFill/>
        </p:spPr>
      </p:pic>
      <p:pic>
        <p:nvPicPr>
          <p:cNvPr id="3" name="rect76716322006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50" y="3086100"/>
            <a:ext cx="2609850" cy="3924300"/>
          </a:xfrm>
          <a:prstGeom prst="rect">
            <a:avLst/>
          </a:prstGeom>
          <a:noFill/>
        </p:spPr>
      </p:pic>
      <p:pic>
        <p:nvPicPr>
          <p:cNvPr id="4" name="rect92140322839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314825"/>
            <a:ext cx="733425" cy="1104900"/>
          </a:xfrm>
          <a:prstGeom prst="rect">
            <a:avLst/>
          </a:prstGeom>
          <a:noFill/>
        </p:spPr>
      </p:pic>
      <p:pic>
        <p:nvPicPr>
          <p:cNvPr id="5" name="rect679107130672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2705100"/>
            <a:ext cx="2609850" cy="3924300"/>
          </a:xfrm>
          <a:prstGeom prst="rect">
            <a:avLst/>
          </a:prstGeom>
          <a:noFill/>
        </p:spPr>
      </p:pic>
      <p:pic>
        <p:nvPicPr>
          <p:cNvPr id="6" name="rect753029647745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962400"/>
            <a:ext cx="733425" cy="11049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A2C00-6651-413A-93FB-AC5BA5B3F6BB}"/>
              </a:ext>
            </a:extLst>
          </p:cNvPr>
          <p:cNvSpPr txBox="1"/>
          <p:nvPr/>
        </p:nvSpPr>
        <p:spPr>
          <a:xfrm>
            <a:off x="1641016" y="815893"/>
            <a:ext cx="660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5. </a:t>
            </a:r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1140353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4848225" y="542925"/>
          <a:ext cx="19030950" cy="17449800"/>
          <a:chOff x="-4848225" y="542925"/>
          <a:chExt cx="19030950" cy="17449800"/>
        </a:xfrm>
      </p:grpSpPr>
      <p:pic>
        <p:nvPicPr>
          <p:cNvPr id="14" name="rect86779548337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425" y="542925"/>
            <a:ext cx="19764375" cy="1447800"/>
          </a:xfrm>
          <a:prstGeom prst="rect">
            <a:avLst/>
          </a:prstGeom>
          <a:noFill/>
        </p:spPr>
      </p:pic>
      <p:pic>
        <p:nvPicPr>
          <p:cNvPr id="2" name="rect221018236918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8225" y="3981450"/>
            <a:ext cx="13468350" cy="13468350"/>
          </a:xfrm>
          <a:prstGeom prst="rect">
            <a:avLst/>
          </a:prstGeom>
          <a:noFill/>
        </p:spPr>
      </p:pic>
      <p:pic>
        <p:nvPicPr>
          <p:cNvPr id="3" name="rect76716322006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50" y="3086100"/>
            <a:ext cx="2609850" cy="3924300"/>
          </a:xfrm>
          <a:prstGeom prst="rect">
            <a:avLst/>
          </a:prstGeom>
          <a:noFill/>
        </p:spPr>
      </p:pic>
      <p:pic>
        <p:nvPicPr>
          <p:cNvPr id="4" name="rect92140322839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314825"/>
            <a:ext cx="733425" cy="1104900"/>
          </a:xfrm>
          <a:prstGeom prst="rect">
            <a:avLst/>
          </a:prstGeom>
          <a:noFill/>
        </p:spPr>
      </p:pic>
      <p:pic>
        <p:nvPicPr>
          <p:cNvPr id="5" name="rect679107130672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2705100"/>
            <a:ext cx="2609850" cy="3924300"/>
          </a:xfrm>
          <a:prstGeom prst="rect">
            <a:avLst/>
          </a:prstGeom>
          <a:noFill/>
        </p:spPr>
      </p:pic>
      <p:pic>
        <p:nvPicPr>
          <p:cNvPr id="6" name="rect753029647745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962400"/>
            <a:ext cx="733425" cy="11049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A2C00-6651-413A-93FB-AC5BA5B3F6BB}"/>
              </a:ext>
            </a:extLst>
          </p:cNvPr>
          <p:cNvSpPr txBox="1"/>
          <p:nvPr/>
        </p:nvSpPr>
        <p:spPr>
          <a:xfrm>
            <a:off x="1641016" y="815893"/>
            <a:ext cx="660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6. </a:t>
            </a:r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4206732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390525" y="542925"/>
          <a:ext cx="13820775" cy="9382125"/>
          <a:chOff x="-390525" y="542925"/>
          <a:chExt cx="13820775" cy="9382125"/>
        </a:xfrm>
      </p:grpSpPr>
      <p:pic>
        <p:nvPicPr>
          <p:cNvPr id="6" name="rect3462665702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525" y="542925"/>
            <a:ext cx="6343650" cy="14478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EF0C7B-58A2-4355-BA1E-02C5D3F82F78}"/>
              </a:ext>
            </a:extLst>
          </p:cNvPr>
          <p:cNvSpPr txBox="1"/>
          <p:nvPr/>
        </p:nvSpPr>
        <p:spPr>
          <a:xfrm>
            <a:off x="2159224" y="823020"/>
            <a:ext cx="366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자체 평가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E1894-05D6-4A52-98D2-98D5DB231EF2}"/>
              </a:ext>
            </a:extLst>
          </p:cNvPr>
          <p:cNvSpPr txBox="1"/>
          <p:nvPr/>
        </p:nvSpPr>
        <p:spPr>
          <a:xfrm>
            <a:off x="1151112" y="4702735"/>
            <a:ext cx="154097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프로젝트 기획 의도에 부합하는 결과물을 만들었습니다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여행지 페이지를 제작하여 사용자에게 여행 정보를 제공하는 것이 프로젝트의 목적이었는데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이를 성공적으로 구현했습니다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API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를 활용하여 페이지 데이터를 성공적으로 가져왔습니다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하지만 데이터 로딩 시간이 오래 걸리는 문제가 있었습니다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API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를 통해 데이터를 가져오는 과정에서 로딩 시간이 길어 사용자에게 불편함을 줄 수 있었습니다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따라서 더 효율적인 데이터 로딩 방법을 고민해보고 개선할 필요가 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또한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페이지의 완성도와 다양성이 부족한 점이 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예를 들어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더 많은 여행 지도를 제공하거나 다양한 기능을 추가하여 사용자들에게 편리함을 제공할 수 있었는데 구현하지 못한 것에 대해 아쉬움을 느꼈습니다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2000" spc="210" dirty="0"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프로젝트를 통해 웹 개발에 대한 실전 경험을 쌓을 수 있었고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협업과 커뮤니케이션 능력을 향상시킬 수 있는 기회였습니다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깃 허브를 다뤄보면서 협업에 더욱 능숙해질 수 있었습니다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데이터를 활용하여 유용한 서비스를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만들어나가는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과정에서 큰 성취감을 느낄 수 있었습니다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또한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프로젝트를 통해 개인의 기술과 역량을 발전시키는 데에도 도움이 되었습니다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2000" spc="210" dirty="0"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이번 프로젝트를 통해 웹 개발 분야에 대한 관심과 역량을 더욱 키울 수 있었습니다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앞으로도 실무에서 활용할 수 있는 기술과 지식을 습득하여 프로젝트나 업무를 성공적으로 수행할 수 있도록 노력하겠습니다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또한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팀원들과의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협업 과정에서 소통과 리더십을 발휘하여 효율적인 결과물을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만들어나갈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수 있도록 노력하겠습니다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</a:t>
            </a:r>
            <a:endParaRPr lang="ko-KR" altLang="en-US" sz="2000" spc="210" dirty="0"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9744867-797F-408E-9B09-A1337782AAEB}"/>
              </a:ext>
            </a:extLst>
          </p:cNvPr>
          <p:cNvGrpSpPr/>
          <p:nvPr/>
        </p:nvGrpSpPr>
        <p:grpSpPr>
          <a:xfrm>
            <a:off x="1151112" y="3109770"/>
            <a:ext cx="2628900" cy="638175"/>
            <a:chOff x="8934450" y="3076575"/>
            <a:chExt cx="2628900" cy="638175"/>
          </a:xfrm>
        </p:grpSpPr>
        <p:pic>
          <p:nvPicPr>
            <p:cNvPr id="11" name="rect79547688900352">
              <a:extLst>
                <a:ext uri="{FF2B5EF4-FFF2-40B4-BE49-F238E27FC236}">
                  <a16:creationId xmlns:a16="http://schemas.microsoft.com/office/drawing/2014/main" id="{3B6A640B-051B-4135-AC2F-B2BE268F1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4450" y="3076575"/>
              <a:ext cx="2628900" cy="638175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D59E57-1A36-4391-9158-296FF1E27D68}"/>
                </a:ext>
              </a:extLst>
            </p:cNvPr>
            <p:cNvSpPr txBox="1"/>
            <p:nvPr/>
          </p:nvSpPr>
          <p:spPr>
            <a:xfrm>
              <a:off x="9067800" y="3180120"/>
              <a:ext cx="236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팀장 </a:t>
              </a:r>
              <a:r>
                <a:rPr lang="en-US" altLang="ko-KR" sz="28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- </a:t>
              </a:r>
              <a:r>
                <a:rPr lang="ko-KR" altLang="en-US" sz="2800" dirty="0" err="1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변장철</a:t>
              </a:r>
              <a:endParaRPr lang="ko-KR" altLang="en-US" sz="28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7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390525" y="542925"/>
          <a:ext cx="13820775" cy="9382125"/>
          <a:chOff x="-390525" y="542925"/>
          <a:chExt cx="13820775" cy="9382125"/>
        </a:xfrm>
      </p:grpSpPr>
      <p:pic>
        <p:nvPicPr>
          <p:cNvPr id="2" name="drawline85046227668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0" y="2895600"/>
            <a:ext cx="66675" cy="6486525"/>
          </a:xfrm>
          <a:prstGeom prst="rect">
            <a:avLst/>
          </a:prstGeom>
          <a:noFill/>
        </p:spPr>
      </p:pic>
      <p:pic>
        <p:nvPicPr>
          <p:cNvPr id="5" name="text651914531855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800100"/>
            <a:ext cx="4819650" cy="933450"/>
          </a:xfrm>
          <a:prstGeom prst="rect">
            <a:avLst/>
          </a:prstGeom>
          <a:noFill/>
        </p:spPr>
      </p:pic>
      <p:pic>
        <p:nvPicPr>
          <p:cNvPr id="19" name="rect3462665702333">
            <a:extLst>
              <a:ext uri="{FF2B5EF4-FFF2-40B4-BE49-F238E27FC236}">
                <a16:creationId xmlns:a16="http://schemas.microsoft.com/office/drawing/2014/main" id="{86B70581-F644-4F5A-81DB-83C9C667B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0525" y="542925"/>
            <a:ext cx="6343650" cy="1447800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9C088C-44FF-4226-8F42-26FDE1286A85}"/>
              </a:ext>
            </a:extLst>
          </p:cNvPr>
          <p:cNvSpPr txBox="1"/>
          <p:nvPr/>
        </p:nvSpPr>
        <p:spPr>
          <a:xfrm>
            <a:off x="2159224" y="823020"/>
            <a:ext cx="366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42E1A-1BCD-46FB-A43D-631F62113367}"/>
              </a:ext>
            </a:extLst>
          </p:cNvPr>
          <p:cNvSpPr txBox="1"/>
          <p:nvPr/>
        </p:nvSpPr>
        <p:spPr>
          <a:xfrm>
            <a:off x="1007096" y="4539467"/>
            <a:ext cx="12529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D2Coding" panose="020B0609020101020101" pitchFamily="49" charset="-127"/>
                <a:cs typeface="코트라 볼드체" panose="02020603020101020101" pitchFamily="18" charset="-127"/>
              </a:rPr>
              <a:t>국내 여행지 추천으로 국내 여행 장려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D2Coding" panose="020B0609020101020101" pitchFamily="49" charset="-127"/>
                <a:cs typeface="코트라 볼드체" panose="02020603020101020101" pitchFamily="18" charset="-127"/>
              </a:rPr>
              <a:t>국내 여행을 활성화 함으로써 국내 경기 활성화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D2Coding" panose="020B0609020101020101" pitchFamily="49" charset="-127"/>
                <a:cs typeface="코트라 볼드체" panose="02020603020101020101" pitchFamily="18" charset="-127"/>
              </a:rPr>
              <a:t>선택에 어려움을 겪는 사람들을 위한 국내 여행지 정보 제공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Bahnschrift" panose="020B0502040204020203" pitchFamily="34" charset="0"/>
              <a:ea typeface="D2Coding" panose="020B0609020101020101" pitchFamily="49" charset="-127"/>
              <a:cs typeface="코트라 볼드체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FFE3A-C0D6-4F27-95E9-C63C57B59214}"/>
              </a:ext>
            </a:extLst>
          </p:cNvPr>
          <p:cNvSpPr txBox="1"/>
          <p:nvPr/>
        </p:nvSpPr>
        <p:spPr>
          <a:xfrm>
            <a:off x="834555" y="3199284"/>
            <a:ext cx="5123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3.</a:t>
            </a:r>
            <a:r>
              <a:rPr lang="ko-KR" altLang="en-US" sz="4000" dirty="0"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기대 효과</a:t>
            </a:r>
            <a:endParaRPr lang="en-US" altLang="ko-KR" sz="4000" dirty="0"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693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390525" y="542925"/>
          <a:ext cx="13820775" cy="9382125"/>
          <a:chOff x="-390525" y="542925"/>
          <a:chExt cx="13820775" cy="9382125"/>
        </a:xfrm>
      </p:grpSpPr>
      <p:pic>
        <p:nvPicPr>
          <p:cNvPr id="6" name="rect3462665702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525" y="542925"/>
            <a:ext cx="6343650" cy="14478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EF0C7B-58A2-4355-BA1E-02C5D3F82F78}"/>
              </a:ext>
            </a:extLst>
          </p:cNvPr>
          <p:cNvSpPr txBox="1"/>
          <p:nvPr/>
        </p:nvSpPr>
        <p:spPr>
          <a:xfrm>
            <a:off x="2159224" y="823020"/>
            <a:ext cx="366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자체 평가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69C275-0A92-42C9-8146-E678C6142AEF}"/>
              </a:ext>
            </a:extLst>
          </p:cNvPr>
          <p:cNvGrpSpPr/>
          <p:nvPr/>
        </p:nvGrpSpPr>
        <p:grpSpPr>
          <a:xfrm>
            <a:off x="1151112" y="3109770"/>
            <a:ext cx="2628900" cy="638175"/>
            <a:chOff x="8934450" y="3076575"/>
            <a:chExt cx="2628900" cy="638175"/>
          </a:xfrm>
        </p:grpSpPr>
        <p:pic>
          <p:nvPicPr>
            <p:cNvPr id="12" name="rect79547688900352">
              <a:extLst>
                <a:ext uri="{FF2B5EF4-FFF2-40B4-BE49-F238E27FC236}">
                  <a16:creationId xmlns:a16="http://schemas.microsoft.com/office/drawing/2014/main" id="{4FCEF946-6614-4F98-95ED-A57B17D4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4450" y="3076575"/>
              <a:ext cx="2628900" cy="63817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9E2910-F8A0-48AF-BD7F-4EA27EF16B3C}"/>
                </a:ext>
              </a:extLst>
            </p:cNvPr>
            <p:cNvSpPr txBox="1"/>
            <p:nvPr/>
          </p:nvSpPr>
          <p:spPr>
            <a:xfrm>
              <a:off x="9067800" y="3180120"/>
              <a:ext cx="236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팀원 </a:t>
              </a:r>
              <a:r>
                <a:rPr lang="en-US" altLang="ko-KR" sz="28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- </a:t>
              </a:r>
              <a:r>
                <a:rPr lang="ko-KR" altLang="en-US" sz="28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임재욱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D2C4F05-4CA4-48C9-AF97-D6C837484065}"/>
              </a:ext>
            </a:extLst>
          </p:cNvPr>
          <p:cNvSpPr txBox="1"/>
          <p:nvPr/>
        </p:nvSpPr>
        <p:spPr>
          <a:xfrm>
            <a:off x="1151112" y="4711452"/>
            <a:ext cx="154097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첫 프로젝트가 끝나고 얼마 안 지나서 마지막 프로젝트를 시작해서 조금 지치고 부담도 있었지만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첫 프로젝트때 아쉬웠던 점을 보완 할 수 있는 기회라고 생각해서 더 열심히 해보려고 생각했다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하지만 이번엔 스프링과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리액트를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이용해서 구현을 해야 돼서 또 새로운 걸 하는 거라 처음엔 막막했고 잘 할 수 있을까 걱정이 앞섰지만 좋은 팀원들 덕분에 초반에 스프링과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리액트를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잘 연결 하고 난 후에는 내가 생각한대로 구현이 잘 되어가는 느낌이 났고 이번 프로젝트는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깃허브를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적극적으로 이용하고 코드도 직접 찾아보고 부딪히면서 실력이 많이 는 느낌이 든다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하지만 그래도 시간이 촉박하여 구현해 보고싶은 기능은 포기하고 구현한 기능도 더 깊고 디테일 하게 구현하지 못한 아쉬움이 남는다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이젠 학원에서 프로젝트 할 시간은 다 끝이 났다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이제 취업시장에 뛰어들어야 하는데 긍정적인 마음으로 열심히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해봐야겠다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모두들 좋은 결과가 있었으면 좋겠다</a:t>
            </a:r>
          </a:p>
        </p:txBody>
      </p:sp>
    </p:spTree>
    <p:extLst>
      <p:ext uri="{BB962C8B-B14F-4D97-AF65-F5344CB8AC3E}">
        <p14:creationId xmlns:p14="http://schemas.microsoft.com/office/powerpoint/2010/main" val="3963371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390525" y="542925"/>
          <a:ext cx="13820775" cy="9382125"/>
          <a:chOff x="-390525" y="542925"/>
          <a:chExt cx="13820775" cy="9382125"/>
        </a:xfrm>
      </p:grpSpPr>
      <p:pic>
        <p:nvPicPr>
          <p:cNvPr id="6" name="rect3462665702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525" y="542925"/>
            <a:ext cx="6343650" cy="14478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EF0C7B-58A2-4355-BA1E-02C5D3F82F78}"/>
              </a:ext>
            </a:extLst>
          </p:cNvPr>
          <p:cNvSpPr txBox="1"/>
          <p:nvPr/>
        </p:nvSpPr>
        <p:spPr>
          <a:xfrm>
            <a:off x="2159224" y="823020"/>
            <a:ext cx="366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자체 평가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69C275-0A92-42C9-8146-E678C6142AEF}"/>
              </a:ext>
            </a:extLst>
          </p:cNvPr>
          <p:cNvGrpSpPr/>
          <p:nvPr/>
        </p:nvGrpSpPr>
        <p:grpSpPr>
          <a:xfrm>
            <a:off x="1151112" y="3109770"/>
            <a:ext cx="2628900" cy="638175"/>
            <a:chOff x="8934450" y="3076575"/>
            <a:chExt cx="2628900" cy="638175"/>
          </a:xfrm>
        </p:grpSpPr>
        <p:pic>
          <p:nvPicPr>
            <p:cNvPr id="12" name="rect79547688900352">
              <a:extLst>
                <a:ext uri="{FF2B5EF4-FFF2-40B4-BE49-F238E27FC236}">
                  <a16:creationId xmlns:a16="http://schemas.microsoft.com/office/drawing/2014/main" id="{4FCEF946-6614-4F98-95ED-A57B17D4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4450" y="3076575"/>
              <a:ext cx="2628900" cy="638175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9E2910-F8A0-48AF-BD7F-4EA27EF16B3C}"/>
                </a:ext>
              </a:extLst>
            </p:cNvPr>
            <p:cNvSpPr txBox="1"/>
            <p:nvPr/>
          </p:nvSpPr>
          <p:spPr>
            <a:xfrm>
              <a:off x="9067800" y="3180120"/>
              <a:ext cx="236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팀원 </a:t>
              </a:r>
              <a:r>
                <a:rPr lang="en-US" altLang="ko-KR" sz="28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- </a:t>
              </a:r>
              <a:r>
                <a:rPr lang="ko-KR" altLang="en-US" sz="2800" dirty="0" err="1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박현지</a:t>
              </a:r>
              <a:endParaRPr lang="ko-KR" altLang="en-US" sz="28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31B936-3D22-420B-ADBC-7C6E523D3AD8}"/>
              </a:ext>
            </a:extLst>
          </p:cNvPr>
          <p:cNvSpPr txBox="1"/>
          <p:nvPr/>
        </p:nvSpPr>
        <p:spPr>
          <a:xfrm>
            <a:off x="1151112" y="4711452"/>
            <a:ext cx="154097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로그인 및 회원가입 구현을 맡았으며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시큐리티와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소셜 로그인을 구현하고자 하였습니다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초반에 서로 다른 소셜로 로그인 했을 경우 이메일이 겹치는 문제를 해결하기 위해 고민했습니다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계정별로 구분하여 각각의 소셜로 모두 로그인이 가능하게 할지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아니면 이메일을 중복되지 않게 하여 하나의 계정만 받아서 처리할지 고민했습니다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서비스 이용의 편의성을 위해 이메일을 고유의 값으로 받아서 여러 계정이 생기지 않도록 회원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DB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를 설계했습니다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2000" spc="210" dirty="0"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하지만 소셜 로그인을 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react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와 연동하려고 하니 어려움이 있었습니다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프론트에서 카카오 서버로 직접 </a:t>
            </a:r>
            <a:r>
              <a:rPr lang="en-US" altLang="ko-KR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url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로 요청을 보냈고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백에서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코드값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토큰값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회원 정보를 받아오며 값을 처리했습니다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이 과정에서 꽤 오랜 시간이 소요되었고 다른 소셜 계정도 구현하려고 하였으나 카카오만 구현한 점이 아쉬웠습니다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 </a:t>
            </a:r>
          </a:p>
          <a:p>
            <a:endParaRPr lang="en-US" altLang="ko-KR" sz="2000" spc="210" dirty="0"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또한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, 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여행 지도 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API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를 활용하여 위치에 따른 관광지에 대한 정보를 제공하고 싶었지만 시간관계상 구현하지 못한 부분이 아쉬웠습니다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개인적으로는 공공 데이터 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API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를 활용하는 방법을 더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공부해야할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것 같습니다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2000" spc="210" dirty="0"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  <a:p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협업 툴로는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깃허브를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이용하였는데 몇 번의 충돌을 해결해 나가며 </a:t>
            </a:r>
            <a:r>
              <a:rPr lang="ko-KR" altLang="en-US" sz="2000" spc="210" dirty="0" err="1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깃허브의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이용방법을 터득할 수 있었습니다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</a:t>
            </a:r>
            <a:r>
              <a:rPr lang="ko-KR" altLang="en-US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 협업을 보다 수월하게 할 수 있어서 좋았습니다</a:t>
            </a:r>
            <a:r>
              <a:rPr lang="en-US" altLang="ko-KR" sz="2000" spc="210" dirty="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.</a:t>
            </a:r>
            <a:endParaRPr lang="ko-KR" altLang="en-US" sz="2000" spc="210" dirty="0"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616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4848225" y="542925"/>
          <a:ext cx="19030950" cy="17449800"/>
          <a:chOff x="-4848225" y="542925"/>
          <a:chExt cx="19030950" cy="17449800"/>
        </a:xfrm>
      </p:grpSpPr>
      <p:pic>
        <p:nvPicPr>
          <p:cNvPr id="14" name="rect86779548337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425" y="542925"/>
            <a:ext cx="19764375" cy="1447800"/>
          </a:xfrm>
          <a:prstGeom prst="rect">
            <a:avLst/>
          </a:prstGeom>
          <a:noFill/>
        </p:spPr>
      </p:pic>
      <p:pic>
        <p:nvPicPr>
          <p:cNvPr id="2" name="rect221018236918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8225" y="3981450"/>
            <a:ext cx="13468350" cy="13468350"/>
          </a:xfrm>
          <a:prstGeom prst="rect">
            <a:avLst/>
          </a:prstGeom>
          <a:noFill/>
        </p:spPr>
      </p:pic>
      <p:pic>
        <p:nvPicPr>
          <p:cNvPr id="3" name="rect76716322006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50" y="3086100"/>
            <a:ext cx="2609850" cy="3924300"/>
          </a:xfrm>
          <a:prstGeom prst="rect">
            <a:avLst/>
          </a:prstGeom>
          <a:noFill/>
        </p:spPr>
      </p:pic>
      <p:pic>
        <p:nvPicPr>
          <p:cNvPr id="4" name="rect92140322839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314825"/>
            <a:ext cx="733425" cy="1104900"/>
          </a:xfrm>
          <a:prstGeom prst="rect">
            <a:avLst/>
          </a:prstGeom>
          <a:noFill/>
        </p:spPr>
      </p:pic>
      <p:pic>
        <p:nvPicPr>
          <p:cNvPr id="5" name="rect679107130672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2705100"/>
            <a:ext cx="2609850" cy="3924300"/>
          </a:xfrm>
          <a:prstGeom prst="rect">
            <a:avLst/>
          </a:prstGeom>
          <a:noFill/>
        </p:spPr>
      </p:pic>
      <p:pic>
        <p:nvPicPr>
          <p:cNvPr id="6" name="rect753029647745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962400"/>
            <a:ext cx="733425" cy="11049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A2C00-6651-413A-93FB-AC5BA5B3F6BB}"/>
              </a:ext>
            </a:extLst>
          </p:cNvPr>
          <p:cNvSpPr txBox="1"/>
          <p:nvPr/>
        </p:nvSpPr>
        <p:spPr>
          <a:xfrm>
            <a:off x="1641016" y="815893"/>
            <a:ext cx="660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7. Q &amp; A</a:t>
            </a:r>
            <a:endParaRPr lang="ko-KR" altLang="en-US" sz="5400" dirty="0">
              <a:solidFill>
                <a:schemeClr val="bg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640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933450" y="952500"/>
          <a:ext cx="22574250" cy="18297525"/>
          <a:chOff x="933450" y="952500"/>
          <a:chExt cx="22574250" cy="18297525"/>
        </a:xfrm>
      </p:grpSpPr>
      <p:pic>
        <p:nvPicPr>
          <p:cNvPr id="9" name="rect27829028582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4829175"/>
            <a:ext cx="13468350" cy="13468350"/>
          </a:xfrm>
          <a:prstGeom prst="rect">
            <a:avLst/>
          </a:prstGeom>
          <a:noFill/>
        </p:spPr>
      </p:pic>
      <p:pic>
        <p:nvPicPr>
          <p:cNvPr id="2" name="rect610071196815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100" y="3571875"/>
            <a:ext cx="3048000" cy="4581525"/>
          </a:xfrm>
          <a:prstGeom prst="rect">
            <a:avLst/>
          </a:prstGeom>
          <a:noFill/>
        </p:spPr>
      </p:pic>
      <p:pic>
        <p:nvPicPr>
          <p:cNvPr id="3" name="rect889954593396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450" y="2895600"/>
            <a:ext cx="3048000" cy="4581525"/>
          </a:xfrm>
          <a:prstGeom prst="rect">
            <a:avLst/>
          </a:prstGeom>
          <a:noFill/>
        </p:spPr>
      </p:pic>
      <p:pic>
        <p:nvPicPr>
          <p:cNvPr id="4" name="rect339447636680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0" y="4829175"/>
            <a:ext cx="857250" cy="1285875"/>
          </a:xfrm>
          <a:prstGeom prst="rect">
            <a:avLst/>
          </a:prstGeom>
          <a:noFill/>
        </p:spPr>
      </p:pic>
      <p:pic>
        <p:nvPicPr>
          <p:cNvPr id="5" name="rect628589282673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0325" y="4362450"/>
            <a:ext cx="857250" cy="1285875"/>
          </a:xfrm>
          <a:prstGeom prst="rect">
            <a:avLst/>
          </a:prstGeom>
          <a:noFill/>
        </p:spPr>
      </p:pic>
      <p:pic>
        <p:nvPicPr>
          <p:cNvPr id="6" name="rect846318918283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" y="3276600"/>
            <a:ext cx="9229725" cy="3695700"/>
          </a:xfrm>
          <a:prstGeom prst="rect">
            <a:avLst/>
          </a:prstGeom>
          <a:noFill/>
        </p:spPr>
      </p:pic>
      <p:pic>
        <p:nvPicPr>
          <p:cNvPr id="7" name="text856551723531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150" y="4210050"/>
            <a:ext cx="7953375" cy="158115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CD83C6-A09D-49A3-B09A-91FB8ABAFC02}"/>
              </a:ext>
            </a:extLst>
          </p:cNvPr>
          <p:cNvSpPr txBox="1"/>
          <p:nvPr/>
        </p:nvSpPr>
        <p:spPr>
          <a:xfrm>
            <a:off x="782364" y="1073438"/>
            <a:ext cx="102338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이상으로 </a:t>
            </a:r>
            <a:r>
              <a:rPr lang="en-US" altLang="ko-KR" sz="44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K-DREAM</a:t>
            </a:r>
            <a:r>
              <a:rPr lang="ko-KR" altLang="en-US" sz="44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의 </a:t>
            </a:r>
            <a:endParaRPr lang="en-US" altLang="ko-KR" sz="4400" dirty="0">
              <a:solidFill>
                <a:srgbClr val="282828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r>
              <a:rPr lang="ko-KR" altLang="en-US" sz="44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국내 여행 사이트 소개를 마치겠습니다</a:t>
            </a:r>
            <a:r>
              <a:rPr lang="en-US" altLang="ko-KR" sz="4400" dirty="0">
                <a:solidFill>
                  <a:srgbClr val="282828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.</a:t>
            </a:r>
            <a:endParaRPr lang="ko-KR" altLang="en-US" sz="4400" dirty="0">
              <a:solidFill>
                <a:srgbClr val="282828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390525" y="542925"/>
          <a:ext cx="13820775" cy="9382125"/>
          <a:chOff x="-390525" y="542925"/>
          <a:chExt cx="13820775" cy="9382125"/>
        </a:xfrm>
      </p:grpSpPr>
      <p:pic>
        <p:nvPicPr>
          <p:cNvPr id="2" name="drawline85046227668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0" y="2895600"/>
            <a:ext cx="66675" cy="6486525"/>
          </a:xfrm>
          <a:prstGeom prst="rect">
            <a:avLst/>
          </a:prstGeom>
          <a:noFill/>
        </p:spPr>
      </p:pic>
      <p:pic>
        <p:nvPicPr>
          <p:cNvPr id="5" name="text651914531855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800100"/>
            <a:ext cx="4819650" cy="933450"/>
          </a:xfrm>
          <a:prstGeom prst="rect">
            <a:avLst/>
          </a:prstGeom>
          <a:noFill/>
        </p:spPr>
      </p:pic>
      <p:pic>
        <p:nvPicPr>
          <p:cNvPr id="19" name="rect3462665702333">
            <a:extLst>
              <a:ext uri="{FF2B5EF4-FFF2-40B4-BE49-F238E27FC236}">
                <a16:creationId xmlns:a16="http://schemas.microsoft.com/office/drawing/2014/main" id="{86B70581-F644-4F5A-81DB-83C9C667B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0525" y="542925"/>
            <a:ext cx="6343650" cy="1447800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9C088C-44FF-4226-8F42-26FDE1286A85}"/>
              </a:ext>
            </a:extLst>
          </p:cNvPr>
          <p:cNvSpPr txBox="1"/>
          <p:nvPr/>
        </p:nvSpPr>
        <p:spPr>
          <a:xfrm>
            <a:off x="2159224" y="823020"/>
            <a:ext cx="366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42E1A-1BCD-46FB-A43D-631F62113367}"/>
              </a:ext>
            </a:extLst>
          </p:cNvPr>
          <p:cNvSpPr txBox="1"/>
          <p:nvPr/>
        </p:nvSpPr>
        <p:spPr>
          <a:xfrm>
            <a:off x="1007096" y="4539467"/>
            <a:ext cx="121693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D2Coding" panose="020B0609020101020101" pitchFamily="49" charset="-127"/>
                <a:cs typeface="코트라 볼드체" panose="02020603020101020101" pitchFamily="18" charset="-127"/>
              </a:rPr>
              <a:t>Java / SpringToolSuite4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D2Coding" panose="020B0609020101020101" pitchFamily="49" charset="-127"/>
                <a:cs typeface="코트라 볼드체" panose="02020603020101020101" pitchFamily="18" charset="-127"/>
              </a:rPr>
              <a:t>JPA( Java Persistence API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D2Coding" panose="020B0609020101020101" pitchFamily="49" charset="-127"/>
                <a:cs typeface="코트라 볼드체" panose="02020603020101020101" pitchFamily="18" charset="-127"/>
              </a:rPr>
              <a:t>Oracle DB / AWS (Amazon Web Service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D2Coding" panose="020B0609020101020101" pitchFamily="49" charset="-127"/>
                <a:cs typeface="코트라 볼드체" panose="02020603020101020101" pitchFamily="18" charset="-127"/>
              </a:rPr>
              <a:t>React / JavaScript / SCSS / JSX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D2Coding" panose="020B0609020101020101" pitchFamily="49" charset="-127"/>
                <a:cs typeface="코트라 볼드체" panose="02020603020101020101" pitchFamily="18" charset="-127"/>
              </a:rPr>
              <a:t>Open API ( tour API 4.0,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D2Coding" panose="020B0609020101020101" pitchFamily="49" charset="-127"/>
                <a:cs typeface="코트라 볼드체" panose="02020603020101020101" pitchFamily="18" charset="-127"/>
              </a:rPr>
              <a:t>Kakao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D2Coding" panose="020B0609020101020101" pitchFamily="49" charset="-127"/>
                <a:cs typeface="코트라 볼드체" panose="02020603020101020101" pitchFamily="18" charset="-127"/>
              </a:rPr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D2Coding" panose="020B0609020101020101" pitchFamily="49" charset="-127"/>
                <a:cs typeface="코트라 볼드체" panose="02020603020101020101" pitchFamily="18" charset="-127"/>
              </a:rPr>
              <a:t>Docker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D01BE-7383-4FA0-9020-A5A33CB5F8A0}"/>
              </a:ext>
            </a:extLst>
          </p:cNvPr>
          <p:cNvSpPr txBox="1"/>
          <p:nvPr/>
        </p:nvSpPr>
        <p:spPr>
          <a:xfrm>
            <a:off x="834555" y="3199284"/>
            <a:ext cx="5123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4.</a:t>
            </a:r>
            <a:r>
              <a:rPr lang="ko-KR" altLang="en-US" sz="4000" dirty="0"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개발도구 및 기술</a:t>
            </a:r>
            <a:endParaRPr lang="en-US" altLang="ko-KR" sz="4000" dirty="0"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390525" y="542925"/>
          <a:ext cx="13820775" cy="9382125"/>
          <a:chOff x="-390525" y="542925"/>
          <a:chExt cx="13820775" cy="9382125"/>
        </a:xfrm>
      </p:grpSpPr>
      <p:pic>
        <p:nvPicPr>
          <p:cNvPr id="6" name="rect3462665702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525" y="542925"/>
            <a:ext cx="6343650" cy="1447800"/>
          </a:xfrm>
          <a:prstGeom prst="rect">
            <a:avLst/>
          </a:prstGeom>
          <a:noFill/>
        </p:spPr>
      </p:pic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757510BA-2A0E-4032-A1A6-71E51D863AC0}"/>
              </a:ext>
            </a:extLst>
          </p:cNvPr>
          <p:cNvGrpSpPr/>
          <p:nvPr/>
        </p:nvGrpSpPr>
        <p:grpSpPr>
          <a:xfrm>
            <a:off x="8279904" y="1471092"/>
            <a:ext cx="1971566" cy="1607202"/>
            <a:chOff x="10306486" y="5278323"/>
            <a:chExt cx="2798128" cy="2798128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28236851-CEB6-4020-8D39-F268B8FC3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6486" y="5278323"/>
              <a:ext cx="2798128" cy="2798128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E5ADD5D-8C1A-4119-AC87-1DBAB921EDAC}"/>
              </a:ext>
            </a:extLst>
          </p:cNvPr>
          <p:cNvGrpSpPr/>
          <p:nvPr/>
        </p:nvGrpSpPr>
        <p:grpSpPr>
          <a:xfrm>
            <a:off x="6335688" y="3885150"/>
            <a:ext cx="5187422" cy="5578829"/>
            <a:chOff x="8194441" y="3970932"/>
            <a:chExt cx="4995462" cy="5373320"/>
          </a:xfrm>
        </p:grpSpPr>
        <p:grpSp>
          <p:nvGrpSpPr>
            <p:cNvPr id="14" name="그룹 1011">
              <a:extLst>
                <a:ext uri="{FF2B5EF4-FFF2-40B4-BE49-F238E27FC236}">
                  <a16:creationId xmlns:a16="http://schemas.microsoft.com/office/drawing/2014/main" id="{2F1D0EFB-5CE0-4AEA-9282-B6A994BCC413}"/>
                </a:ext>
              </a:extLst>
            </p:cNvPr>
            <p:cNvGrpSpPr/>
            <p:nvPr/>
          </p:nvGrpSpPr>
          <p:grpSpPr>
            <a:xfrm>
              <a:off x="10080178" y="6649085"/>
              <a:ext cx="1223985" cy="1590759"/>
              <a:chOff x="7137495" y="13603023"/>
              <a:chExt cx="1737131" cy="2769500"/>
            </a:xfrm>
          </p:grpSpPr>
          <p:pic>
            <p:nvPicPr>
              <p:cNvPr id="24" name="Object 28">
                <a:extLst>
                  <a:ext uri="{FF2B5EF4-FFF2-40B4-BE49-F238E27FC236}">
                    <a16:creationId xmlns:a16="http://schemas.microsoft.com/office/drawing/2014/main" id="{100FD388-0583-4BAA-A78A-D1C542515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37495" y="13603023"/>
                <a:ext cx="1737131" cy="276950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05CE6AC-0B9A-4241-B619-3F5AC7C63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4212" y="4915119"/>
              <a:ext cx="2395918" cy="164136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EC93648-48B6-496F-9C7F-510527BD2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6724" y="8406077"/>
              <a:ext cx="2807824" cy="809738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32A7762-717C-4F72-9E5E-B2E5BC29AF0A}"/>
                </a:ext>
              </a:extLst>
            </p:cNvPr>
            <p:cNvGrpSpPr/>
            <p:nvPr/>
          </p:nvGrpSpPr>
          <p:grpSpPr>
            <a:xfrm>
              <a:off x="8194441" y="3970932"/>
              <a:ext cx="4995462" cy="5373320"/>
              <a:chOff x="2075597" y="3775348"/>
              <a:chExt cx="5544616" cy="5764487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AD3900F-6B4C-4803-9407-1476420639DF}"/>
                  </a:ext>
                </a:extLst>
              </p:cNvPr>
              <p:cNvSpPr/>
              <p:nvPr/>
            </p:nvSpPr>
            <p:spPr>
              <a:xfrm>
                <a:off x="2075597" y="4136077"/>
                <a:ext cx="5544616" cy="5403758"/>
              </a:xfrm>
              <a:prstGeom prst="rect">
                <a:avLst/>
              </a:prstGeom>
              <a:noFill/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38F1583-16B0-40F9-94F5-104437651C2F}"/>
                  </a:ext>
                </a:extLst>
              </p:cNvPr>
              <p:cNvSpPr/>
              <p:nvPr/>
            </p:nvSpPr>
            <p:spPr>
              <a:xfrm>
                <a:off x="3007036" y="3775348"/>
                <a:ext cx="3681737" cy="96461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>
                    <a:solidFill>
                      <a:schemeClr val="bg1"/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rPr>
                  <a:t>Back-End</a:t>
                </a:r>
                <a:endParaRPr lang="ko-KR" altLang="en-US" sz="36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58DEC83-2F90-4CC6-8ADF-B2866065A061}"/>
              </a:ext>
            </a:extLst>
          </p:cNvPr>
          <p:cNvGrpSpPr/>
          <p:nvPr/>
        </p:nvGrpSpPr>
        <p:grpSpPr>
          <a:xfrm>
            <a:off x="791072" y="3885150"/>
            <a:ext cx="5187422" cy="5578829"/>
            <a:chOff x="1504551" y="3885150"/>
            <a:chExt cx="5187422" cy="5578829"/>
          </a:xfrm>
        </p:grpSpPr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0FA8E0BC-B61C-4A28-A441-E9B4D97D2C04}"/>
                </a:ext>
              </a:extLst>
            </p:cNvPr>
            <p:cNvGrpSpPr/>
            <p:nvPr/>
          </p:nvGrpSpPr>
          <p:grpSpPr>
            <a:xfrm>
              <a:off x="2223235" y="7879804"/>
              <a:ext cx="1729431" cy="1409816"/>
              <a:chOff x="-2463780" y="15596987"/>
              <a:chExt cx="2454480" cy="2454480"/>
            </a:xfrm>
          </p:grpSpPr>
          <p:pic>
            <p:nvPicPr>
              <p:cNvPr id="34" name="Object 13">
                <a:extLst>
                  <a:ext uri="{FF2B5EF4-FFF2-40B4-BE49-F238E27FC236}">
                    <a16:creationId xmlns:a16="http://schemas.microsoft.com/office/drawing/2014/main" id="{90A82684-56A4-40E7-AAF5-1FAB0F298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463780" y="15596987"/>
                <a:ext cx="2454480" cy="2454480"/>
              </a:xfrm>
              <a:prstGeom prst="rect">
                <a:avLst/>
              </a:prstGeom>
            </p:spPr>
          </p:pic>
        </p:grpSp>
        <p:grpSp>
          <p:nvGrpSpPr>
            <p:cNvPr id="31" name="그룹 1008">
              <a:extLst>
                <a:ext uri="{FF2B5EF4-FFF2-40B4-BE49-F238E27FC236}">
                  <a16:creationId xmlns:a16="http://schemas.microsoft.com/office/drawing/2014/main" id="{294CE2B0-03D1-42AF-B42C-5CF6BC72DC26}"/>
                </a:ext>
              </a:extLst>
            </p:cNvPr>
            <p:cNvGrpSpPr/>
            <p:nvPr/>
          </p:nvGrpSpPr>
          <p:grpSpPr>
            <a:xfrm>
              <a:off x="4141217" y="7875627"/>
              <a:ext cx="1728893" cy="1444337"/>
              <a:chOff x="86200" y="15566937"/>
              <a:chExt cx="2453717" cy="2514581"/>
            </a:xfrm>
          </p:grpSpPr>
          <p:pic>
            <p:nvPicPr>
              <p:cNvPr id="32" name="Object 19">
                <a:extLst>
                  <a:ext uri="{FF2B5EF4-FFF2-40B4-BE49-F238E27FC236}">
                    <a16:creationId xmlns:a16="http://schemas.microsoft.com/office/drawing/2014/main" id="{DBEFD2D2-A833-4120-9CBA-B2D27D338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200" y="15566937"/>
                <a:ext cx="2453717" cy="2514581"/>
              </a:xfrm>
              <a:prstGeom prst="rect">
                <a:avLst/>
              </a:prstGeom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6F420DE-D3DD-4BA3-890A-035A3A3BE8A0}"/>
                </a:ext>
              </a:extLst>
            </p:cNvPr>
            <p:cNvGrpSpPr/>
            <p:nvPr/>
          </p:nvGrpSpPr>
          <p:grpSpPr>
            <a:xfrm>
              <a:off x="1504551" y="3885150"/>
              <a:ext cx="5187422" cy="5578829"/>
              <a:chOff x="2075597" y="3775348"/>
              <a:chExt cx="5544616" cy="5764487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C61ABD5-3870-49E6-9DD5-79AEF3E37211}"/>
                  </a:ext>
                </a:extLst>
              </p:cNvPr>
              <p:cNvSpPr/>
              <p:nvPr/>
            </p:nvSpPr>
            <p:spPr>
              <a:xfrm>
                <a:off x="2075597" y="4136077"/>
                <a:ext cx="5544616" cy="5403758"/>
              </a:xfrm>
              <a:prstGeom prst="rect">
                <a:avLst/>
              </a:prstGeom>
              <a:noFill/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56278E0-DD3D-4F1B-B876-35A95C1F65C5}"/>
                  </a:ext>
                </a:extLst>
              </p:cNvPr>
              <p:cNvSpPr/>
              <p:nvPr/>
            </p:nvSpPr>
            <p:spPr>
              <a:xfrm>
                <a:off x="3007036" y="3775348"/>
                <a:ext cx="3681737" cy="96461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>
                    <a:solidFill>
                      <a:schemeClr val="bg1"/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rPr>
                  <a:t>Front-End</a:t>
                </a:r>
                <a:endParaRPr lang="ko-KR" altLang="en-US" sz="3600" dirty="0">
                  <a:solidFill>
                    <a:schemeClr val="bg1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ED3C15-3CB1-44C9-996E-6FC2649D3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48" t="10141" r="24573" b="9413"/>
            <a:stretch/>
          </p:blipFill>
          <p:spPr>
            <a:xfrm>
              <a:off x="3238644" y="4936767"/>
              <a:ext cx="1728892" cy="17189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CFA668C-485A-4AA0-A5FA-8A2CB8ACF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27" t="-1" r="13260" b="1138"/>
            <a:stretch/>
          </p:blipFill>
          <p:spPr>
            <a:xfrm>
              <a:off x="2087604" y="6325972"/>
              <a:ext cx="2110157" cy="1409816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4E347E6-9B07-4510-BD96-02B06B1EB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9" b="4176"/>
            <a:stretch/>
          </p:blipFill>
          <p:spPr>
            <a:xfrm rot="782474">
              <a:off x="4296256" y="6246874"/>
              <a:ext cx="1700119" cy="1678785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B694668-3821-4C4D-ACF9-7C97F8D0A71A}"/>
              </a:ext>
            </a:extLst>
          </p:cNvPr>
          <p:cNvSpPr txBox="1"/>
          <p:nvPr/>
        </p:nvSpPr>
        <p:spPr>
          <a:xfrm>
            <a:off x="2159224" y="823020"/>
            <a:ext cx="366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개발도구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6C53D49-29CD-4B03-8EAD-3F0666961A57}"/>
              </a:ext>
            </a:extLst>
          </p:cNvPr>
          <p:cNvGrpSpPr/>
          <p:nvPr/>
        </p:nvGrpSpPr>
        <p:grpSpPr>
          <a:xfrm>
            <a:off x="13320464" y="4420780"/>
            <a:ext cx="3960440" cy="4405191"/>
            <a:chOff x="13320464" y="4420780"/>
            <a:chExt cx="3960440" cy="4405191"/>
          </a:xfrm>
        </p:grpSpPr>
        <p:grpSp>
          <p:nvGrpSpPr>
            <p:cNvPr id="19" name="그룹 1014">
              <a:extLst>
                <a:ext uri="{FF2B5EF4-FFF2-40B4-BE49-F238E27FC236}">
                  <a16:creationId xmlns:a16="http://schemas.microsoft.com/office/drawing/2014/main" id="{9D284958-D688-4264-88F8-D7A4AD625F15}"/>
                </a:ext>
              </a:extLst>
            </p:cNvPr>
            <p:cNvGrpSpPr/>
            <p:nvPr/>
          </p:nvGrpSpPr>
          <p:grpSpPr>
            <a:xfrm>
              <a:off x="14263069" y="6366058"/>
              <a:ext cx="2134506" cy="387123"/>
              <a:chOff x="13376824" y="15119648"/>
              <a:chExt cx="3757800" cy="602710"/>
            </a:xfrm>
          </p:grpSpPr>
          <p:pic>
            <p:nvPicPr>
              <p:cNvPr id="22" name="Object 35">
                <a:extLst>
                  <a:ext uri="{FF2B5EF4-FFF2-40B4-BE49-F238E27FC236}">
                    <a16:creationId xmlns:a16="http://schemas.microsoft.com/office/drawing/2014/main" id="{A168929D-56A3-40BD-89FC-DB9F6504D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376824" y="15119648"/>
                <a:ext cx="3757800" cy="602710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0E5789E-B673-419F-990D-6DFC13613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5967" y="6922732"/>
              <a:ext cx="2008709" cy="1626111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3639193-0251-425F-B4F7-9D70C2D8120A}"/>
                </a:ext>
              </a:extLst>
            </p:cNvPr>
            <p:cNvSpPr/>
            <p:nvPr/>
          </p:nvSpPr>
          <p:spPr>
            <a:xfrm>
              <a:off x="13320464" y="5098843"/>
              <a:ext cx="3960440" cy="3727128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870537A-70E0-4B43-A1B2-6290DC79D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5151" y="4420780"/>
              <a:ext cx="2590343" cy="1271415"/>
            </a:xfrm>
            <a:prstGeom prst="rect">
              <a:avLst/>
            </a:prstGeom>
          </p:spPr>
        </p:pic>
      </p:grpSp>
      <p:sp>
        <p:nvSpPr>
          <p:cNvPr id="59" name="화살표: 왼쪽/오른쪽 58">
            <a:extLst>
              <a:ext uri="{FF2B5EF4-FFF2-40B4-BE49-F238E27FC236}">
                <a16:creationId xmlns:a16="http://schemas.microsoft.com/office/drawing/2014/main" id="{6655796C-F43A-47BC-A596-1140EDC6A62C}"/>
              </a:ext>
            </a:extLst>
          </p:cNvPr>
          <p:cNvSpPr/>
          <p:nvPr/>
        </p:nvSpPr>
        <p:spPr>
          <a:xfrm>
            <a:off x="11679621" y="6655668"/>
            <a:ext cx="1412323" cy="619388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4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390525" y="542925"/>
          <a:ext cx="13820775" cy="9382125"/>
          <a:chOff x="-390525" y="542925"/>
          <a:chExt cx="13820775" cy="9382125"/>
        </a:xfrm>
      </p:grpSpPr>
      <p:pic>
        <p:nvPicPr>
          <p:cNvPr id="6" name="rect3462665702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525" y="542925"/>
            <a:ext cx="6343650" cy="14478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71B3B2-A48A-4331-8FAF-C7F26455F14E}"/>
              </a:ext>
            </a:extLst>
          </p:cNvPr>
          <p:cNvSpPr txBox="1"/>
          <p:nvPr/>
        </p:nvSpPr>
        <p:spPr>
          <a:xfrm>
            <a:off x="2159224" y="823020"/>
            <a:ext cx="366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A08F75-C09E-467A-A340-441B119DD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7" y="2424112"/>
            <a:ext cx="8315325" cy="5438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C5ABEC-29F6-42A7-8222-7D905246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368" y="2349686"/>
            <a:ext cx="11305256" cy="73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-390525" y="542925"/>
          <a:ext cx="13820775" cy="9382125"/>
          <a:chOff x="-390525" y="542925"/>
          <a:chExt cx="13820775" cy="9382125"/>
        </a:xfrm>
      </p:grpSpPr>
      <p:pic>
        <p:nvPicPr>
          <p:cNvPr id="6" name="rect34626657023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525" y="542925"/>
            <a:ext cx="6343650" cy="14478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EF0C7B-58A2-4355-BA1E-02C5D3F82F78}"/>
              </a:ext>
            </a:extLst>
          </p:cNvPr>
          <p:cNvSpPr txBox="1"/>
          <p:nvPr/>
        </p:nvSpPr>
        <p:spPr>
          <a:xfrm>
            <a:off x="2159224" y="823020"/>
            <a:ext cx="366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F5E1D2-CE25-47AE-A9C0-EB5EB988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424" y="2101764"/>
            <a:ext cx="9073008" cy="76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9663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76">
  <a:themeElements>
    <a:clrScheme name="Theme7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solidFill>
            <a:srgbClr val="28282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1899</Words>
  <Application>Microsoft Office PowerPoint</Application>
  <PresentationFormat>사용자 지정</PresentationFormat>
  <Paragraphs>316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코트라 고딕체</vt:lpstr>
      <vt:lpstr>코트라 볼드체</vt:lpstr>
      <vt:lpstr>Arial</vt:lpstr>
      <vt:lpstr>Bahnschrift</vt:lpstr>
      <vt:lpstr>Calibri</vt:lpstr>
      <vt:lpstr>Theme76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dlfjsguswl12@outlook.com</cp:lastModifiedBy>
  <cp:revision>165</cp:revision>
  <dcterms:created xsi:type="dcterms:W3CDTF">2024-02-18T11:00:52Z</dcterms:created>
  <dcterms:modified xsi:type="dcterms:W3CDTF">2024-02-20T04:08:05Z</dcterms:modified>
  <cp:category/>
</cp:coreProperties>
</file>